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usaestavisaonline.com" TargetMode="External"/><Relationship Id="rId3" Type="http://schemas.openxmlformats.org/officeDocument/2006/relationships/hyperlink" Target="https://www.usa-online-visa.com/mk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8659" y="687069"/>
            <a:ext cx="6349365" cy="853821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81280">
              <a:lnSpc>
                <a:spcPct val="94600"/>
              </a:lnSpc>
              <a:spcBef>
                <a:spcPts val="165"/>
              </a:spcBef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:USA</a:t>
            </a:r>
            <a:r>
              <a:rPr dirty="0" sz="1000" spc="-30">
                <a:latin typeface="Courier New"/>
                <a:cs typeface="Courier New"/>
              </a:rPr>
              <a:t>  </a:t>
            </a:r>
            <a:r>
              <a:rPr dirty="0" sz="1000">
                <a:latin typeface="Courier New"/>
                <a:cs typeface="Courier New"/>
              </a:rPr>
              <a:t>Official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States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Government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Immigration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Application </a:t>
            </a:r>
            <a:r>
              <a:rPr dirty="0" sz="1000">
                <a:latin typeface="Courier New"/>
                <a:cs typeface="Courier New"/>
              </a:rPr>
              <a:t>FROM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MECEDONIA,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GREECE,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SERBIA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BULGARIA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владина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на </a:t>
            </a:r>
            <a:r>
              <a:rPr dirty="0" sz="1000">
                <a:latin typeface="Courier New"/>
                <a:cs typeface="Courier New"/>
              </a:rPr>
              <a:t>САД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преку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Интернет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USA</a:t>
            </a:r>
            <a:endParaRPr sz="1000">
              <a:latin typeface="Courier New"/>
              <a:cs typeface="Courier New"/>
            </a:endParaRPr>
          </a:p>
          <a:p>
            <a:pPr marL="12700" marR="2671445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Address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2C5H+X5P,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Skopje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1000,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Macedonia </a:t>
            </a:r>
            <a:r>
              <a:rPr dirty="0" sz="1000">
                <a:latin typeface="Courier New"/>
                <a:cs typeface="Courier New"/>
              </a:rPr>
              <a:t>Phone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+389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310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2000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000">
                <a:latin typeface="Courier New"/>
                <a:cs typeface="Courier New"/>
              </a:rPr>
              <a:t>Email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2"/>
              </a:rPr>
              <a:t>info@usaestavisaonline.com</a:t>
            </a:r>
            <a:endParaRPr sz="1000">
              <a:latin typeface="Courier New"/>
              <a:cs typeface="Courier New"/>
            </a:endParaRPr>
          </a:p>
          <a:p>
            <a:pPr marL="12700" marR="2518410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Website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3"/>
              </a:rPr>
              <a:t>https://www.usa-online-visa.com/mk/visa/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Category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2700" marR="4424045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24/7/365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Logo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4126865" algn="l"/>
              </a:tabLst>
            </a:pPr>
            <a:r>
              <a:rPr dirty="0" sz="1000">
                <a:latin typeface="Courier New"/>
                <a:cs typeface="Courier New"/>
              </a:rPr>
              <a:t>Owner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Official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:Franklin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Rutgers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Nice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0">
                <a:latin typeface="Courier New"/>
                <a:cs typeface="Courier New"/>
              </a:rPr>
              <a:t>Brian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</a:pPr>
            <a:r>
              <a:rPr dirty="0" sz="1000">
                <a:latin typeface="Courier New"/>
                <a:cs typeface="Courier New"/>
              </a:rPr>
              <a:t>Description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:USA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задолжителен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услов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посетители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ослободени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25">
                <a:latin typeface="Courier New"/>
                <a:cs typeface="Courier New"/>
              </a:rPr>
              <a:t> се </a:t>
            </a:r>
            <a:r>
              <a:rPr dirty="0" sz="1000">
                <a:latin typeface="Courier New"/>
                <a:cs typeface="Courier New"/>
              </a:rPr>
              <a:t>применува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одредени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националности.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Подобните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патници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можат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регистрираат </a:t>
            </a:r>
            <a:r>
              <a:rPr dirty="0" sz="1000">
                <a:latin typeface="Courier New"/>
                <a:cs typeface="Courier New"/>
              </a:rPr>
              <a:t>онлајн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преку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Електронскиот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систем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овластување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патување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(ESTA)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патувања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во </a:t>
            </a:r>
            <a:r>
              <a:rPr dirty="0" sz="1000">
                <a:latin typeface="Courier New"/>
                <a:cs typeface="Courier New"/>
              </a:rPr>
              <a:t>Соединетите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држави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туризам,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транзит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деловни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цели.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Овластувањето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важи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2 </a:t>
            </a:r>
            <a:r>
              <a:rPr dirty="0" sz="1000">
                <a:latin typeface="Courier New"/>
                <a:cs typeface="Courier New"/>
              </a:rPr>
              <a:t>години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датумот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издавање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дозволува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повеќекратни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записи,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максимален </a:t>
            </a:r>
            <a:r>
              <a:rPr dirty="0" sz="1000">
                <a:latin typeface="Courier New"/>
                <a:cs typeface="Courier New"/>
              </a:rPr>
              <a:t>престој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90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дена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секој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Процесот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аплицирање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едноставен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бара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лични </a:t>
            </a:r>
            <a:r>
              <a:rPr dirty="0" sz="1000">
                <a:latin typeface="Courier New"/>
                <a:cs typeface="Courier New"/>
              </a:rPr>
              <a:t>податоци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податоци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пасош,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како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неколку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прашања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поврзани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безбедноста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и </a:t>
            </a:r>
            <a:r>
              <a:rPr dirty="0" sz="1000">
                <a:latin typeface="Courier New"/>
                <a:cs typeface="Courier New"/>
              </a:rPr>
              <a:t>здравјето.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препорачува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аплицирате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во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моментот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резервирање</a:t>
            </a:r>
            <a:r>
              <a:rPr dirty="0" sz="1000" spc="-25">
                <a:latin typeface="Courier New"/>
                <a:cs typeface="Courier New"/>
              </a:rPr>
              <a:t> на </a:t>
            </a:r>
            <a:r>
              <a:rPr dirty="0" sz="1000">
                <a:latin typeface="Courier New"/>
                <a:cs typeface="Courier New"/>
              </a:rPr>
              <a:t>патувањето,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но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помалку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72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часа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пред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поаѓањето,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се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овозможи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претходна </a:t>
            </a:r>
            <a:r>
              <a:rPr dirty="0" sz="1000">
                <a:latin typeface="Courier New"/>
                <a:cs typeface="Courier New"/>
              </a:rPr>
              <a:t>проверка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страна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Министерството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домашна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безбедност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Аплицирањето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за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им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овозможува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патниците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кои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исполнуваат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условите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посетат </a:t>
            </a:r>
            <a:r>
              <a:rPr dirty="0" sz="1000">
                <a:latin typeface="Courier New"/>
                <a:cs typeface="Courier New"/>
              </a:rPr>
              <a:t>Соединетите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држави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без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потреба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традиционална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ја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избегнува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потребата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да </a:t>
            </a:r>
            <a:r>
              <a:rPr dirty="0" sz="1000">
                <a:latin typeface="Courier New"/>
                <a:cs typeface="Courier New"/>
              </a:rPr>
              <a:t>аплицираат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во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амбасада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или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конзулат.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Меѓутоа,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странските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државјани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кои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патуваат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во </a:t>
            </a:r>
            <a:r>
              <a:rPr dirty="0" sz="1000">
                <a:latin typeface="Courier New"/>
                <a:cs typeface="Courier New"/>
              </a:rPr>
              <a:t>САД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други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цели,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како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што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се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работа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или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студирање,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мора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контактираат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со </a:t>
            </a:r>
            <a:r>
              <a:rPr dirty="0" sz="1000">
                <a:latin typeface="Courier New"/>
                <a:cs typeface="Courier New"/>
              </a:rPr>
              <a:t>амбасада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или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конзулат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Соединетите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држави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во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нивната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земја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живеење.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Граѓаните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следните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земји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имаат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право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онлајн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Андора, </a:t>
            </a:r>
            <a:r>
              <a:rPr dirty="0" sz="1000">
                <a:latin typeface="Courier New"/>
                <a:cs typeface="Courier New"/>
              </a:rPr>
              <a:t>Австралија,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Австрија,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Белгија,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Брунеи,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Чиле,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Хрватска,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Чешка,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Данска,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Естонија, </a:t>
            </a:r>
            <a:r>
              <a:rPr dirty="0" sz="1000">
                <a:latin typeface="Courier New"/>
                <a:cs typeface="Courier New"/>
              </a:rPr>
              <a:t>Финска,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Франција,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Германија,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Грција,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Унгарија,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Исланд,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Ирска,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Италија,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Јапонија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, </a:t>
            </a:r>
            <a:r>
              <a:rPr dirty="0" sz="1000">
                <a:latin typeface="Courier New"/>
                <a:cs typeface="Courier New"/>
              </a:rPr>
              <a:t>Кореја,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Јужна,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Латвија,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Лихтенштајн,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Литванија,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Луксембург,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Малта,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Монако, </a:t>
            </a:r>
            <a:r>
              <a:rPr dirty="0" sz="1000">
                <a:latin typeface="Courier New"/>
                <a:cs typeface="Courier New"/>
              </a:rPr>
              <a:t>Холандија,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Нов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Зеланд,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Норвешка,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Полска,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Португалија,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Сан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Марино,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Сингапур, </a:t>
            </a:r>
            <a:r>
              <a:rPr dirty="0" sz="1000">
                <a:latin typeface="Courier New"/>
                <a:cs typeface="Courier New"/>
              </a:rPr>
              <a:t>Словачка,</a:t>
            </a:r>
            <a:r>
              <a:rPr dirty="0" sz="1000" spc="-6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Словенија,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Шпанија,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Шведска,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Швајцарија,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Тајван,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Обединетото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Кралство.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mandatory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requirement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visa-</a:t>
            </a:r>
            <a:r>
              <a:rPr dirty="0" sz="1000">
                <a:latin typeface="Courier New"/>
                <a:cs typeface="Courier New"/>
              </a:rPr>
              <a:t>exempt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visitors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applicable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  <a:spcBef>
                <a:spcPts val="35"/>
              </a:spcBef>
            </a:pP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certain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nationalities.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Eligible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travelers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register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through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the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System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Authorization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(ESTA)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trips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States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tourism,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transit,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purposes.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authorization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2 </a:t>
            </a:r>
            <a:r>
              <a:rPr dirty="0" sz="1000">
                <a:latin typeface="Courier New"/>
                <a:cs typeface="Courier New"/>
              </a:rPr>
              <a:t>years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from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date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issue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allows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multiple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entries,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with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maximum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90 </a:t>
            </a:r>
            <a:r>
              <a:rPr dirty="0" sz="1000">
                <a:latin typeface="Courier New"/>
                <a:cs typeface="Courier New"/>
              </a:rPr>
              <a:t>days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each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time.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process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simple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requires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personal</a:t>
            </a:r>
            <a:r>
              <a:rPr dirty="0" sz="1000" spc="-25">
                <a:latin typeface="Courier New"/>
                <a:cs typeface="Courier New"/>
              </a:rPr>
              <a:t> and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information,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well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few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questions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related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security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health.</a:t>
            </a:r>
            <a:r>
              <a:rPr dirty="0" sz="1000" spc="-25">
                <a:latin typeface="Courier New"/>
                <a:cs typeface="Courier New"/>
              </a:rPr>
              <a:t> It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recommended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time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booking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less</a:t>
            </a:r>
            <a:r>
              <a:rPr dirty="0" sz="1000" spc="-20">
                <a:latin typeface="Courier New"/>
                <a:cs typeface="Courier New"/>
              </a:rPr>
              <a:t> than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>
                <a:latin typeface="Courier New"/>
                <a:cs typeface="Courier New"/>
              </a:rPr>
              <a:t>72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before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departure,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allow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pre-</a:t>
            </a:r>
            <a:r>
              <a:rPr dirty="0" sz="1000">
                <a:latin typeface="Courier New"/>
                <a:cs typeface="Courier New"/>
              </a:rPr>
              <a:t>screening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Department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of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  <a:spcBef>
                <a:spcPts val="35"/>
              </a:spcBef>
            </a:pPr>
            <a:r>
              <a:rPr dirty="0" sz="1000">
                <a:latin typeface="Courier New"/>
                <a:cs typeface="Courier New"/>
              </a:rPr>
              <a:t>Homeland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Security.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Applying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enables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eligible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travelers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United </a:t>
            </a:r>
            <a:r>
              <a:rPr dirty="0" sz="1000">
                <a:latin typeface="Courier New"/>
                <a:cs typeface="Courier New"/>
              </a:rPr>
              <a:t>States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without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traditional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avoids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an </a:t>
            </a:r>
            <a:r>
              <a:rPr dirty="0" sz="1000">
                <a:latin typeface="Courier New"/>
                <a:cs typeface="Courier New"/>
              </a:rPr>
              <a:t>embassy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consulate.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However,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foreign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nationals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traveling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other </a:t>
            </a:r>
            <a:r>
              <a:rPr dirty="0" sz="1000">
                <a:latin typeface="Courier New"/>
                <a:cs typeface="Courier New"/>
              </a:rPr>
              <a:t>purposes,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such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work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study,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must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States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Embassy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Consulate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their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residence.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following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countries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eligible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Andorra,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Belgium,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Brunei,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Chile, </a:t>
            </a:r>
            <a:r>
              <a:rPr dirty="0" sz="1000">
                <a:latin typeface="Courier New"/>
                <a:cs typeface="Courier New"/>
              </a:rPr>
              <a:t>Croatia,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Czech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Republic,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Estonia,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Finland,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Germany,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Greece, </a:t>
            </a:r>
            <a:r>
              <a:rPr dirty="0" sz="1000">
                <a:latin typeface="Courier New"/>
                <a:cs typeface="Courier New"/>
              </a:rPr>
              <a:t>Hungary,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Iceland,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Ireland,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Italy,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Japan,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Korea,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South,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Latvia,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Liechtenstein, </a:t>
            </a:r>
            <a:r>
              <a:rPr dirty="0" sz="1000">
                <a:latin typeface="Courier New"/>
                <a:cs typeface="Courier New"/>
              </a:rPr>
              <a:t>Lithuania,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Luxembourg,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Malta,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Monaco,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Netherlands,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Zealand,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Norway,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Poland,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8659" y="687069"/>
            <a:ext cx="6349365" cy="507873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233679">
              <a:lnSpc>
                <a:spcPts val="1130"/>
              </a:lnSpc>
              <a:spcBef>
                <a:spcPts val="195"/>
              </a:spcBef>
            </a:pPr>
            <a:r>
              <a:rPr dirty="0" sz="1000">
                <a:latin typeface="Courier New"/>
                <a:cs typeface="Courier New"/>
              </a:rPr>
              <a:t>Portugal,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Marino,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Singapore,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Slovakia,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Slovenia,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Spain,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Sweden,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Switzerland, </a:t>
            </a:r>
            <a:r>
              <a:rPr dirty="0" sz="1000">
                <a:latin typeface="Courier New"/>
                <a:cs typeface="Courier New"/>
              </a:rPr>
              <a:t>Taiwan,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Kingdom.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</a:pPr>
            <a:r>
              <a:rPr dirty="0" sz="1000">
                <a:latin typeface="Courier New"/>
                <a:cs typeface="Courier New"/>
              </a:rPr>
              <a:t>Keywords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:Американска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евиза,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Америка </a:t>
            </a:r>
            <a:r>
              <a:rPr dirty="0" sz="1000">
                <a:latin typeface="Courier New"/>
                <a:cs typeface="Courier New"/>
              </a:rPr>
              <a:t>онлајн,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преку </a:t>
            </a:r>
            <a:r>
              <a:rPr dirty="0" sz="1000">
                <a:latin typeface="Courier New"/>
                <a:cs typeface="Courier New"/>
              </a:rPr>
              <a:t>Интернет,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преку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Интернет,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за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преку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Интернет,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онлајн,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Америка, </a:t>
            </a:r>
            <a:r>
              <a:rPr dirty="0" sz="1000">
                <a:latin typeface="Courier New"/>
                <a:cs typeface="Courier New"/>
              </a:rPr>
              <a:t>евиза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деловна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медицинска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туристичка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онлајн,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за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онлајн,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евиза,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еВиза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САД,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деловна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за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туристичка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медицинска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центар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за </a:t>
            </a:r>
            <a:r>
              <a:rPr dirty="0" sz="1000">
                <a:latin typeface="Courier New"/>
                <a:cs typeface="Courier New"/>
              </a:rPr>
              <a:t>аплицирање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од</a:t>
            </a:r>
            <a:r>
              <a:rPr dirty="0" sz="1000" spc="-20">
                <a:latin typeface="Courier New"/>
                <a:cs typeface="Courier New"/>
              </a:rPr>
              <a:t> САД,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Американци.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итна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итна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Америка.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>
                <a:latin typeface="Courier New"/>
                <a:cs typeface="Courier New"/>
              </a:rPr>
              <a:t>Американска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на</a:t>
            </a:r>
            <a:endParaRPr sz="1000">
              <a:latin typeface="Courier New"/>
              <a:cs typeface="Courier New"/>
            </a:endParaRPr>
          </a:p>
          <a:p>
            <a:pPr marL="12700" marR="462280">
              <a:lnSpc>
                <a:spcPts val="1130"/>
              </a:lnSpc>
              <a:spcBef>
                <a:spcPts val="70"/>
              </a:spcBef>
            </a:pPr>
            <a:r>
              <a:rPr dirty="0" sz="1000">
                <a:latin typeface="Courier New"/>
                <a:cs typeface="Courier New"/>
              </a:rPr>
              <a:t>Америка,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Нов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Зеланд,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за </a:t>
            </a:r>
            <a:r>
              <a:rPr dirty="0" sz="1000">
                <a:latin typeface="Courier New"/>
                <a:cs typeface="Courier New"/>
              </a:rPr>
              <a:t>австралиските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Велика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Британија.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Американска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Јапонија,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на </a:t>
            </a:r>
            <a:r>
              <a:rPr dirty="0" sz="1000">
                <a:latin typeface="Courier New"/>
                <a:cs typeface="Courier New"/>
              </a:rPr>
              <a:t>Кореја,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Тајван,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граѓаните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на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Данска,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германските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граѓани,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Американската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граѓаните </a:t>
            </a:r>
            <a:r>
              <a:rPr dirty="0" sz="1000">
                <a:latin typeface="Courier New"/>
                <a:cs typeface="Courier New"/>
              </a:rPr>
              <a:t>на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Холандија,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Urgent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Аплицирајте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Сега,</a:t>
            </a:r>
            <a:endParaRPr sz="1000">
              <a:latin typeface="Courier New"/>
              <a:cs typeface="Courier New"/>
            </a:endParaRPr>
          </a:p>
          <a:p>
            <a:pPr marL="12700" marR="1574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апликација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за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виза.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US,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online</a:t>
            </a:r>
            <a:endParaRPr sz="1000">
              <a:latin typeface="Courier New"/>
              <a:cs typeface="Courier New"/>
            </a:endParaRPr>
          </a:p>
          <a:p>
            <a:pPr marL="12700" marR="233679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application,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online,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visa,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medical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US,</a:t>
            </a:r>
            <a:endParaRPr sz="1000">
              <a:latin typeface="Courier New"/>
              <a:cs typeface="Courier New"/>
            </a:endParaRPr>
          </a:p>
          <a:p>
            <a:pPr marL="12700" marR="3098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medical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centre,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from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usa,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americans.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urgent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emergency.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new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zealand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uk </a:t>
            </a:r>
            <a:r>
              <a:rPr dirty="0" sz="1000">
                <a:latin typeface="Courier New"/>
                <a:cs typeface="Courier New"/>
              </a:rPr>
              <a:t>citizens.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japan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korea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taiwan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german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netherlands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Urgent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ESTA,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15"/>
              </a:lnSpc>
            </a:pP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Now,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Application.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2023-08-21T15:16:33Z</dcterms:created>
  <dcterms:modified xsi:type="dcterms:W3CDTF">2023-08-21T15:16:33Z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2023-08-21T00:00:00Z</vt:filetime>
  </property>
  <property fmtid="{D5CDD505-2E9C-101B-9397-08002B2CF9AE}" pid="3" name="Creator">
    <vt:lpwstr>Writer</vt:lpwstr>
  </property>
  <property fmtid="{D5CDD505-2E9C-101B-9397-08002B2CF9AE}" pid="4" name="LastSaved">
    <vt:filetime>2023-08-21T00:00:00Z</vt:filetime>
  </property>
  <property fmtid="{D5CDD505-2E9C-101B-9397-08002B2CF9AE}" pid="5" name="Producer">
    <vt:lpwstr>LibreOffice 7.4</vt:lpwstr>
  </property>
</Properties>
</file>