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71" r:id="rId4"/>
    <p:sldId id="260" r:id="rId5"/>
    <p:sldId id="261" r:id="rId6"/>
    <p:sldId id="262" r:id="rId7"/>
    <p:sldId id="263" r:id="rId8"/>
    <p:sldId id="264" r:id="rId9"/>
    <p:sldId id="289" r:id="rId10"/>
    <p:sldId id="265" r:id="rId11"/>
    <p:sldId id="266" r:id="rId12"/>
    <p:sldId id="267" r:id="rId13"/>
    <p:sldId id="268" r:id="rId14"/>
    <p:sldId id="269" r:id="rId15"/>
    <p:sldId id="270" r:id="rId16"/>
    <p:sldId id="272" r:id="rId17"/>
    <p:sldId id="273" r:id="rId18"/>
    <p:sldId id="274" r:id="rId19"/>
    <p:sldId id="290" r:id="rId20"/>
    <p:sldId id="300" r:id="rId21"/>
    <p:sldId id="277" r:id="rId22"/>
    <p:sldId id="291" r:id="rId23"/>
    <p:sldId id="301" r:id="rId24"/>
    <p:sldId id="280" r:id="rId25"/>
    <p:sldId id="292" r:id="rId26"/>
    <p:sldId id="302" r:id="rId27"/>
    <p:sldId id="283" r:id="rId28"/>
    <p:sldId id="293" r:id="rId29"/>
    <p:sldId id="303" r:id="rId30"/>
    <p:sldId id="286" r:id="rId31"/>
    <p:sldId id="294" r:id="rId32"/>
    <p:sldId id="304" r:id="rId33"/>
    <p:sldId id="305" r:id="rId34"/>
    <p:sldId id="306" r:id="rId35"/>
    <p:sldId id="307" r:id="rId36"/>
    <p:sldId id="308" r:id="rId37"/>
    <p:sldId id="309" r:id="rId3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02"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22/12/2011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22/12/2011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22/12/2011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22/12/2011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22/12/2011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22/12/2011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22/12/2011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22/12/2011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22/12/2011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22/12/2011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22/12/2011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22/12/2011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7.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24.png"/><Relationship Id="rId4" Type="http://schemas.openxmlformats.org/officeDocument/2006/relationships/slide" Target="slide18.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7.xml"/><Relationship Id="rId1" Type="http://schemas.openxmlformats.org/officeDocument/2006/relationships/audio" Target="file:///F:\TRABAJOS\powerpoint%20N.TECNOLOGIAS\fail-trombone-03.mp3" TargetMode="External"/><Relationship Id="rId5" Type="http://schemas.openxmlformats.org/officeDocument/2006/relationships/image" Target="../media/image26.png"/><Relationship Id="rId4" Type="http://schemas.openxmlformats.org/officeDocument/2006/relationships/slide" Target="slide15.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slide" Target="slide2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24.png"/><Relationship Id="rId4" Type="http://schemas.openxmlformats.org/officeDocument/2006/relationships/slide" Target="slide21.xml"/></Relationships>
</file>

<file path=ppt/slides/_rels/slide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gif"/></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7.xml"/><Relationship Id="rId1" Type="http://schemas.openxmlformats.org/officeDocument/2006/relationships/audio" Target="file:///F:\TRABAJOS\powerpoint%20N.TECNOLOGIAS\fail-trombone-03.mp3" TargetMode="External"/><Relationship Id="rId5" Type="http://schemas.openxmlformats.org/officeDocument/2006/relationships/image" Target="../media/image26.png"/><Relationship Id="rId4" Type="http://schemas.openxmlformats.org/officeDocument/2006/relationships/slide" Target="slide18.xml"/></Relationships>
</file>

<file path=ppt/slides/_rels/slide2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24.png"/><Relationship Id="rId4" Type="http://schemas.openxmlformats.org/officeDocument/2006/relationships/slide" Target="slide24.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7.xml"/><Relationship Id="rId1" Type="http://schemas.openxmlformats.org/officeDocument/2006/relationships/audio" Target="file:///F:\TRABAJOS\powerpoint%20N.TECNOLOGIAS\fail-trombone-03.mp3" TargetMode="External"/><Relationship Id="rId5" Type="http://schemas.openxmlformats.org/officeDocument/2006/relationships/image" Target="../media/image26.png"/><Relationship Id="rId4" Type="http://schemas.openxmlformats.org/officeDocument/2006/relationships/slide" Target="slide21.xml"/></Relationships>
</file>

<file path=ppt/slides/_rels/slide24.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slide" Target="slide2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24.png"/><Relationship Id="rId4" Type="http://schemas.openxmlformats.org/officeDocument/2006/relationships/slide" Target="slide27.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7.xml"/><Relationship Id="rId1" Type="http://schemas.openxmlformats.org/officeDocument/2006/relationships/audio" Target="file:///F:\TRABAJOS\powerpoint%20N.TECNOLOGIAS\fail-trombone-03.mp3" TargetMode="External"/><Relationship Id="rId5" Type="http://schemas.openxmlformats.org/officeDocument/2006/relationships/image" Target="../media/image26.png"/><Relationship Id="rId4" Type="http://schemas.openxmlformats.org/officeDocument/2006/relationships/slide" Target="slide24.xml"/></Relationships>
</file>

<file path=ppt/slides/_rels/slide27.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slide" Target="slide2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24.png"/><Relationship Id="rId4" Type="http://schemas.openxmlformats.org/officeDocument/2006/relationships/slide" Target="slide30.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7.xml"/><Relationship Id="rId1" Type="http://schemas.openxmlformats.org/officeDocument/2006/relationships/audio" Target="file:///F:\TRABAJOS\powerpoint%20N.TECNOLOGIAS\fail-trombone-03.mp3" TargetMode="External"/><Relationship Id="rId5" Type="http://schemas.openxmlformats.org/officeDocument/2006/relationships/image" Target="../media/image26.png"/><Relationship Id="rId4" Type="http://schemas.openxmlformats.org/officeDocument/2006/relationships/slide" Target="slide27.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slide" Target="slide3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24.png"/><Relationship Id="rId4" Type="http://schemas.openxmlformats.org/officeDocument/2006/relationships/slide" Target="slide33.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7.xml"/><Relationship Id="rId1" Type="http://schemas.openxmlformats.org/officeDocument/2006/relationships/audio" Target="file:///F:\TRABAJOS\powerpoint%20N.TECNOLOGIAS\fail-trombone-03.mp3" TargetMode="External"/><Relationship Id="rId5" Type="http://schemas.openxmlformats.org/officeDocument/2006/relationships/image" Target="../media/image26.png"/><Relationship Id="rId4" Type="http://schemas.openxmlformats.org/officeDocument/2006/relationships/slide" Target="slide30.xml"/></Relationships>
</file>

<file path=ppt/slides/_rels/slide33.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slide" Target="slide3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24.png"/><Relationship Id="rId4" Type="http://schemas.openxmlformats.org/officeDocument/2006/relationships/slide" Target="slide36.xml"/></Relationships>
</file>

<file path=ppt/slides/_rels/slide3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7.xml"/><Relationship Id="rId1" Type="http://schemas.openxmlformats.org/officeDocument/2006/relationships/audio" Target="file:///F:\TRABAJOS\powerpoint%20N.TECNOLOGIAS\fail-trombone-03.mp3" TargetMode="External"/><Relationship Id="rId5" Type="http://schemas.openxmlformats.org/officeDocument/2006/relationships/image" Target="../media/image26.png"/><Relationship Id="rId4" Type="http://schemas.openxmlformats.org/officeDocument/2006/relationships/slide" Target="slide33.xml"/></Relationships>
</file>

<file path=ppt/slides/_rels/slide36.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874" y="620688"/>
            <a:ext cx="7994496" cy="144655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4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Comic Sans MS" pitchFamily="66" charset="0"/>
              </a:rPr>
              <a:t>IT IS FUN LEARNING</a:t>
            </a:r>
          </a:p>
          <a:p>
            <a:pPr algn="ctr"/>
            <a:r>
              <a:rPr lang="es-ES" sz="4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Comic Sans MS" pitchFamily="66" charset="0"/>
              </a:rPr>
              <a:t>ABOUT WATER, ISN’T IT?</a:t>
            </a:r>
            <a:endParaRPr lang="es-ES" sz="4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Comic Sans MS" pitchFamily="66" charset="0"/>
            </a:endParaRPr>
          </a:p>
        </p:txBody>
      </p:sp>
      <p:pic>
        <p:nvPicPr>
          <p:cNvPr id="3" name="2 Imagen" descr="libros_animados.gif"/>
          <p:cNvPicPr>
            <a:picLocks noChangeAspect="1"/>
          </p:cNvPicPr>
          <p:nvPr/>
        </p:nvPicPr>
        <p:blipFill>
          <a:blip r:embed="rId2" cstate="print"/>
          <a:stretch>
            <a:fillRect/>
          </a:stretch>
        </p:blipFill>
        <p:spPr>
          <a:xfrm>
            <a:off x="2123728" y="2276872"/>
            <a:ext cx="4599218" cy="3985989"/>
          </a:xfrm>
          <a:prstGeom prst="rect">
            <a:avLst/>
          </a:prstGeom>
        </p:spPr>
      </p:pic>
      <p:pic>
        <p:nvPicPr>
          <p:cNvPr id="4" name="3 Imagen" descr="2dtmxaa.gif"/>
          <p:cNvPicPr>
            <a:picLocks noChangeAspect="1"/>
          </p:cNvPicPr>
          <p:nvPr/>
        </p:nvPicPr>
        <p:blipFill>
          <a:blip r:embed="rId3" cstate="print"/>
          <a:stretch>
            <a:fillRect/>
          </a:stretch>
        </p:blipFill>
        <p:spPr>
          <a:xfrm>
            <a:off x="467544" y="2492896"/>
            <a:ext cx="1368152" cy="1368152"/>
          </a:xfrm>
          <a:prstGeom prst="rect">
            <a:avLst/>
          </a:prstGeom>
        </p:spPr>
      </p:pic>
      <p:pic>
        <p:nvPicPr>
          <p:cNvPr id="5" name="4 Imagen" descr="4e7f9e_05.gif"/>
          <p:cNvPicPr>
            <a:picLocks noChangeAspect="1"/>
          </p:cNvPicPr>
          <p:nvPr/>
        </p:nvPicPr>
        <p:blipFill>
          <a:blip r:embed="rId4" cstate="print"/>
          <a:stretch>
            <a:fillRect/>
          </a:stretch>
        </p:blipFill>
        <p:spPr>
          <a:xfrm>
            <a:off x="1115616" y="5013176"/>
            <a:ext cx="958205" cy="958205"/>
          </a:xfrm>
          <a:prstGeom prst="rect">
            <a:avLst/>
          </a:prstGeom>
        </p:spPr>
      </p:pic>
      <p:pic>
        <p:nvPicPr>
          <p:cNvPr id="6" name="5 Imagen" descr="Animacion-Nube-Nieve-01.gif"/>
          <p:cNvPicPr>
            <a:picLocks noChangeAspect="1"/>
          </p:cNvPicPr>
          <p:nvPr/>
        </p:nvPicPr>
        <p:blipFill>
          <a:blip r:embed="rId5" cstate="print"/>
          <a:stretch>
            <a:fillRect/>
          </a:stretch>
        </p:blipFill>
        <p:spPr>
          <a:xfrm>
            <a:off x="6804248" y="2276872"/>
            <a:ext cx="1733550" cy="1781175"/>
          </a:xfrm>
          <a:prstGeom prst="rect">
            <a:avLst/>
          </a:prstGeom>
        </p:spPr>
      </p:pic>
      <p:pic>
        <p:nvPicPr>
          <p:cNvPr id="7" name="6 Imagen" descr="evaporacion.gif"/>
          <p:cNvPicPr>
            <a:picLocks noChangeAspect="1"/>
          </p:cNvPicPr>
          <p:nvPr/>
        </p:nvPicPr>
        <p:blipFill>
          <a:blip r:embed="rId6" cstate="print"/>
          <a:stretch>
            <a:fillRect/>
          </a:stretch>
        </p:blipFill>
        <p:spPr>
          <a:xfrm>
            <a:off x="6804248" y="4293096"/>
            <a:ext cx="1656184" cy="195730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04664"/>
            <a:ext cx="8640960" cy="6678751"/>
          </a:xfrm>
          <a:prstGeom prst="rect">
            <a:avLst/>
          </a:prstGeom>
          <a:noFill/>
        </p:spPr>
        <p:txBody>
          <a:bodyPr wrap="square" rtlCol="0">
            <a:spAutoFit/>
          </a:bodyPr>
          <a:lstStyle/>
          <a:p>
            <a:r>
              <a:rPr lang="en-GB" dirty="0" smtClean="0"/>
              <a:t> </a:t>
            </a:r>
            <a:r>
              <a:rPr lang="en-GB" sz="3200" b="1" u="sng" dirty="0" smtClean="0">
                <a:solidFill>
                  <a:srgbClr val="00B0F0"/>
                </a:solidFill>
                <a:latin typeface="Comic Sans MS" pitchFamily="66" charset="0"/>
              </a:rPr>
              <a:t>Infiltration</a:t>
            </a:r>
            <a:r>
              <a:rPr lang="en-GB" sz="3200" b="1" dirty="0" smtClean="0">
                <a:solidFill>
                  <a:srgbClr val="00B0F0"/>
                </a:solidFill>
                <a:latin typeface="Comic Sans MS" pitchFamily="66" charset="0"/>
              </a:rPr>
              <a:t> </a:t>
            </a:r>
            <a:r>
              <a:rPr lang="en-GB" sz="3200" dirty="0" smtClean="0">
                <a:solidFill>
                  <a:srgbClr val="00B0F0"/>
                </a:solidFill>
                <a:latin typeface="Comic Sans MS" pitchFamily="66" charset="0"/>
              </a:rPr>
              <a:t> </a:t>
            </a:r>
            <a:endParaRPr lang="es-ES" sz="3200" dirty="0" smtClean="0">
              <a:solidFill>
                <a:srgbClr val="00B0F0"/>
              </a:solidFill>
              <a:latin typeface="Comic Sans MS" pitchFamily="66" charset="0"/>
            </a:endParaRPr>
          </a:p>
          <a:p>
            <a:r>
              <a:rPr lang="en-GB" dirty="0" smtClean="0">
                <a:solidFill>
                  <a:srgbClr val="0070C0"/>
                </a:solidFill>
                <a:latin typeface="Comic Sans MS" pitchFamily="66" charset="0"/>
              </a:rPr>
              <a:t>Infiltration is an important process where rain water soaks into the ground, through the soil and underlying rock layers. Some of this water ultimately returns to the surface at springs or in low spots downhill. Some of the water remains underground and is called groundwater.  </a:t>
            </a:r>
            <a:endParaRPr lang="es-ES" dirty="0" smtClean="0">
              <a:solidFill>
                <a:srgbClr val="0070C0"/>
              </a:solidFill>
              <a:latin typeface="Comic Sans MS" pitchFamily="66" charset="0"/>
            </a:endParaRPr>
          </a:p>
          <a:p>
            <a:r>
              <a:rPr lang="en-GB" dirty="0" smtClean="0">
                <a:solidFill>
                  <a:srgbClr val="0070C0"/>
                </a:solidFill>
                <a:latin typeface="Comic Sans MS" pitchFamily="66" charset="0"/>
              </a:rPr>
              <a:t>As the water infiltrates through the soil and rock layers, many of the impurities in the water are filtered out. This filtering process helps clean the water. </a:t>
            </a:r>
          </a:p>
          <a:p>
            <a:endParaRPr lang="en-GB" dirty="0" smtClean="0">
              <a:solidFill>
                <a:srgbClr val="0070C0"/>
              </a:solidFill>
            </a:endParaRP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s-ES" dirty="0"/>
          </a:p>
        </p:txBody>
      </p:sp>
      <p:pic>
        <p:nvPicPr>
          <p:cNvPr id="3" name="2 Imagen" descr="1.JPG"/>
          <p:cNvPicPr>
            <a:picLocks noChangeAspect="1"/>
          </p:cNvPicPr>
          <p:nvPr/>
        </p:nvPicPr>
        <p:blipFill>
          <a:blip r:embed="rId2" cstate="print"/>
          <a:stretch>
            <a:fillRect/>
          </a:stretch>
        </p:blipFill>
        <p:spPr>
          <a:xfrm>
            <a:off x="1691680" y="2636912"/>
            <a:ext cx="5894460" cy="394905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332656"/>
            <a:ext cx="8496944" cy="6401753"/>
          </a:xfrm>
          <a:prstGeom prst="rect">
            <a:avLst/>
          </a:prstGeom>
          <a:noFill/>
        </p:spPr>
        <p:txBody>
          <a:bodyPr wrap="square" rtlCol="0">
            <a:spAutoFit/>
          </a:bodyPr>
          <a:lstStyle/>
          <a:p>
            <a:r>
              <a:rPr lang="en-GB" dirty="0" smtClean="0">
                <a:latin typeface="Comic Sans MS" pitchFamily="66" charset="0"/>
              </a:rPr>
              <a:t> </a:t>
            </a:r>
            <a:r>
              <a:rPr lang="en-GB" sz="3200" b="1" u="sng" dirty="0" smtClean="0">
                <a:solidFill>
                  <a:srgbClr val="00B0F0"/>
                </a:solidFill>
                <a:latin typeface="Comic Sans MS" pitchFamily="66" charset="0"/>
              </a:rPr>
              <a:t>Transpiration</a:t>
            </a:r>
            <a:r>
              <a:rPr lang="en-GB" sz="3200" u="sng" dirty="0" smtClean="0">
                <a:solidFill>
                  <a:srgbClr val="00B0F0"/>
                </a:solidFill>
                <a:latin typeface="Comic Sans MS" pitchFamily="66" charset="0"/>
              </a:rPr>
              <a:t> </a:t>
            </a:r>
            <a:endParaRPr lang="es-ES" sz="3200" u="sng" dirty="0" smtClean="0">
              <a:solidFill>
                <a:srgbClr val="00B0F0"/>
              </a:solidFill>
              <a:latin typeface="Comic Sans MS" pitchFamily="66" charset="0"/>
            </a:endParaRPr>
          </a:p>
          <a:p>
            <a:r>
              <a:rPr lang="en-GB" dirty="0" smtClean="0">
                <a:solidFill>
                  <a:srgbClr val="0070C0"/>
                </a:solidFill>
                <a:latin typeface="Comic Sans MS" pitchFamily="66" charset="0"/>
              </a:rPr>
              <a:t>One final process is important in the water cycle. As plants absorb water from the soil, the water moves from the roots through the stems to the leaves. Once the water reaches the leaves, some of it evaporates from the leaves, adding to the amount of water </a:t>
            </a:r>
            <a:r>
              <a:rPr lang="en-GB" dirty="0" err="1" smtClean="0">
                <a:solidFill>
                  <a:srgbClr val="0070C0"/>
                </a:solidFill>
                <a:latin typeface="Comic Sans MS" pitchFamily="66" charset="0"/>
              </a:rPr>
              <a:t>vapor</a:t>
            </a:r>
            <a:r>
              <a:rPr lang="en-GB" dirty="0" smtClean="0">
                <a:solidFill>
                  <a:srgbClr val="0070C0"/>
                </a:solidFill>
                <a:latin typeface="Comic Sans MS" pitchFamily="66" charset="0"/>
              </a:rPr>
              <a:t> in the air. This process of evaporation through plant leaves is called transpiration. In large forests, an enormous amount of water will transpire through leaves.  </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s-ES" dirty="0"/>
          </a:p>
        </p:txBody>
      </p:sp>
      <p:pic>
        <p:nvPicPr>
          <p:cNvPr id="4" name="3 Imagen" descr="regul_12.GIF"/>
          <p:cNvPicPr>
            <a:picLocks noChangeAspect="1"/>
          </p:cNvPicPr>
          <p:nvPr/>
        </p:nvPicPr>
        <p:blipFill>
          <a:blip r:embed="rId2" cstate="print"/>
          <a:stretch>
            <a:fillRect/>
          </a:stretch>
        </p:blipFill>
        <p:spPr>
          <a:xfrm>
            <a:off x="2267744" y="2492896"/>
            <a:ext cx="3755544" cy="405062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47110" y="548680"/>
            <a:ext cx="7829387" cy="1323439"/>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80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THE WATER CYCLE</a:t>
            </a:r>
            <a:endParaRPr lang="es-ES" sz="8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3" name="2 Imagen" descr="cic1%5B1%5D.gif"/>
          <p:cNvPicPr>
            <a:picLocks noChangeAspect="1"/>
          </p:cNvPicPr>
          <p:nvPr/>
        </p:nvPicPr>
        <p:blipFill>
          <a:blip r:embed="rId2" cstate="print"/>
          <a:stretch>
            <a:fillRect/>
          </a:stretch>
        </p:blipFill>
        <p:spPr>
          <a:xfrm>
            <a:off x="1259632" y="1916832"/>
            <a:ext cx="6426405" cy="410445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404664"/>
            <a:ext cx="8496944" cy="6186309"/>
          </a:xfrm>
          <a:prstGeom prst="rect">
            <a:avLst/>
          </a:prstGeom>
          <a:noFill/>
        </p:spPr>
        <p:txBody>
          <a:bodyPr wrap="square" rtlCol="0">
            <a:spAutoFit/>
          </a:bodyPr>
          <a:lstStyle/>
          <a:p>
            <a:r>
              <a:rPr lang="en-GB" dirty="0" smtClean="0"/>
              <a:t>Water is constantly being cycled between the atmosphere, the ocean and land. This cycling is a very important process that helps sustain life on Earth.  </a:t>
            </a:r>
            <a:endParaRPr lang="es-ES" dirty="0" smtClean="0"/>
          </a:p>
          <a:p>
            <a:r>
              <a:rPr lang="en-GB" dirty="0" smtClean="0"/>
              <a:t>As the water </a:t>
            </a:r>
            <a:r>
              <a:rPr lang="en-GB" b="1" dirty="0" smtClean="0"/>
              <a:t>evaporates</a:t>
            </a:r>
            <a:r>
              <a:rPr lang="en-GB" dirty="0" smtClean="0"/>
              <a:t>, </a:t>
            </a:r>
            <a:r>
              <a:rPr lang="en-GB" dirty="0" err="1" smtClean="0"/>
              <a:t>vapors</a:t>
            </a:r>
            <a:r>
              <a:rPr lang="en-GB" dirty="0" smtClean="0"/>
              <a:t> rise and </a:t>
            </a:r>
            <a:r>
              <a:rPr lang="en-GB" b="1" dirty="0" smtClean="0"/>
              <a:t>condense </a:t>
            </a:r>
            <a:r>
              <a:rPr lang="en-GB" dirty="0" smtClean="0"/>
              <a:t>into clouds. The clouds move over the land, and </a:t>
            </a:r>
            <a:r>
              <a:rPr lang="en-GB" b="1" dirty="0" smtClean="0"/>
              <a:t>precipitation</a:t>
            </a:r>
            <a:r>
              <a:rPr lang="en-GB" dirty="0" smtClean="0"/>
              <a:t> falls in the form of rain, ice or snow. The water fills streams and rivers, and eventually flows back into the oceans where evaporation starts the process anew. </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r>
              <a:rPr lang="en-GB" dirty="0" smtClean="0"/>
              <a:t>Water's state (solid, liquid or gas) is determined mostly by temperature. Although water continuously changes states from solid to liquid to gas, the amount of water on Earth remains constant. There is as much water now as there was hundreds of millions of years ago. </a:t>
            </a:r>
            <a:endParaRPr lang="es-ES" dirty="0" smtClean="0"/>
          </a:p>
        </p:txBody>
      </p:sp>
      <p:pic>
        <p:nvPicPr>
          <p:cNvPr id="3" name="2 Imagen" descr="cycle2"/>
          <p:cNvPicPr/>
          <p:nvPr/>
        </p:nvPicPr>
        <p:blipFill>
          <a:blip r:embed="rId2" cstate="print"/>
          <a:srcRect/>
          <a:stretch>
            <a:fillRect/>
          </a:stretch>
        </p:blipFill>
        <p:spPr bwMode="auto">
          <a:xfrm>
            <a:off x="2195736" y="2060848"/>
            <a:ext cx="4752528" cy="29523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48595" y="332656"/>
            <a:ext cx="6242670" cy="1938992"/>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60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SELF-ASSESSMENT:</a:t>
            </a:r>
          </a:p>
          <a:p>
            <a:pPr algn="ctr"/>
            <a:r>
              <a:rPr lang="es-ES"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TESTS</a:t>
            </a:r>
            <a:endParaRPr lang="es-ES" sz="6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3" name="2 Imagen" descr="maestro.gif"/>
          <p:cNvPicPr>
            <a:picLocks noChangeAspect="1"/>
          </p:cNvPicPr>
          <p:nvPr/>
        </p:nvPicPr>
        <p:blipFill>
          <a:blip r:embed="rId2" cstate="print"/>
          <a:stretch>
            <a:fillRect/>
          </a:stretch>
        </p:blipFill>
        <p:spPr>
          <a:xfrm>
            <a:off x="1907704" y="2060848"/>
            <a:ext cx="4536504" cy="453650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30199" y="692696"/>
            <a:ext cx="8590044" cy="156966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8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The</a:t>
            </a:r>
            <a:r>
              <a:rPr lang="es-ES"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48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percentage</a:t>
            </a:r>
            <a:r>
              <a:rPr lang="es-ES"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of </a:t>
            </a:r>
            <a:r>
              <a:rPr lang="es-ES" sz="48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saltwater</a:t>
            </a:r>
            <a:endParaRPr lang="es-ES"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s-ES"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48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on</a:t>
            </a:r>
            <a:r>
              <a:rPr lang="es-ES"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48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the</a:t>
            </a:r>
            <a:r>
              <a:rPr lang="es-ES"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48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earth</a:t>
            </a:r>
            <a:r>
              <a:rPr lang="es-ES"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48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is</a:t>
            </a:r>
            <a:r>
              <a:rPr lang="es-ES"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p>
        </p:txBody>
      </p:sp>
      <p:sp>
        <p:nvSpPr>
          <p:cNvPr id="3" name="2 CuadroTexto"/>
          <p:cNvSpPr txBox="1"/>
          <p:nvPr/>
        </p:nvSpPr>
        <p:spPr>
          <a:xfrm>
            <a:off x="611560" y="2996952"/>
            <a:ext cx="7920880" cy="2308324"/>
          </a:xfrm>
          <a:prstGeom prst="rect">
            <a:avLst/>
          </a:prstGeom>
          <a:noFill/>
        </p:spPr>
        <p:txBody>
          <a:bodyPr wrap="square" rtlCol="0">
            <a:spAutoFit/>
          </a:bodyPr>
          <a:lstStyle/>
          <a:p>
            <a:pPr marL="342900" indent="-342900">
              <a:buAutoNum type="alphaLcParenR"/>
            </a:pPr>
            <a:r>
              <a:rPr lang="es-ES" sz="4800" dirty="0" smtClean="0">
                <a:hlinkClick r:id="rId2" action="ppaction://hlinksldjump"/>
              </a:rPr>
              <a:t>88%</a:t>
            </a:r>
            <a:endParaRPr lang="es-ES" sz="4800" dirty="0" smtClean="0"/>
          </a:p>
          <a:p>
            <a:pPr marL="342900" indent="-342900">
              <a:buAutoNum type="alphaLcParenR"/>
            </a:pPr>
            <a:r>
              <a:rPr lang="es-ES" sz="4800" dirty="0" smtClean="0">
                <a:hlinkClick r:id="rId3" action="ppaction://hlinksldjump"/>
              </a:rPr>
              <a:t>97,5%</a:t>
            </a:r>
            <a:endParaRPr lang="es-ES" sz="4800" dirty="0" smtClean="0"/>
          </a:p>
          <a:p>
            <a:pPr marL="342900" indent="-342900">
              <a:buAutoNum type="alphaLcParenR"/>
            </a:pPr>
            <a:r>
              <a:rPr lang="es-ES" sz="4800" dirty="0" smtClean="0">
                <a:hlinkClick r:id="rId2" action="ppaction://hlinksldjump"/>
              </a:rPr>
              <a:t>43%</a:t>
            </a:r>
            <a:r>
              <a:rPr lang="es-ES" sz="4800" dirty="0" smtClean="0"/>
              <a:t>  </a:t>
            </a:r>
            <a:endParaRPr lang="es-ES" sz="4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appy.jpg"/>
          <p:cNvPicPr>
            <a:picLocks noChangeAspect="1"/>
          </p:cNvPicPr>
          <p:nvPr/>
        </p:nvPicPr>
        <p:blipFill>
          <a:blip r:embed="rId3" cstate="print"/>
          <a:stretch>
            <a:fillRect/>
          </a:stretch>
        </p:blipFill>
        <p:spPr>
          <a:xfrm>
            <a:off x="0" y="0"/>
            <a:ext cx="9144000" cy="6858000"/>
          </a:xfrm>
          <a:prstGeom prst="rect">
            <a:avLst/>
          </a:prstGeom>
        </p:spPr>
      </p:pic>
      <p:sp>
        <p:nvSpPr>
          <p:cNvPr id="4" name="3 Rectángulo"/>
          <p:cNvSpPr/>
          <p:nvPr/>
        </p:nvSpPr>
        <p:spPr>
          <a:xfrm>
            <a:off x="2699792" y="260648"/>
            <a:ext cx="3863558" cy="923330"/>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VERY GOOD!</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5" name="4 Rectángulo"/>
          <p:cNvSpPr/>
          <p:nvPr/>
        </p:nvSpPr>
        <p:spPr>
          <a:xfrm>
            <a:off x="3203848" y="1052736"/>
            <a:ext cx="2820516" cy="769441"/>
          </a:xfrm>
          <a:prstGeom prst="rect">
            <a:avLst/>
          </a:prstGeom>
          <a:noFill/>
        </p:spPr>
        <p:txBody>
          <a:bodyPr wrap="none" lIns="91440" tIns="45720" rIns="91440" bIns="45720">
            <a:spAutoFit/>
          </a:bodyPr>
          <a:lstStyle/>
          <a:p>
            <a:pPr algn="ct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YOU ROCK!</a:t>
            </a:r>
            <a:endParaRPr lang="es-E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7" name="6 Rectángulo">
            <a:hlinkClick r:id="rId4" action="ppaction://hlinksldjump"/>
          </p:cNvPr>
          <p:cNvSpPr/>
          <p:nvPr/>
        </p:nvSpPr>
        <p:spPr>
          <a:xfrm>
            <a:off x="184130" y="5661248"/>
            <a:ext cx="4568045" cy="830997"/>
          </a:xfrm>
          <a:prstGeom prst="rect">
            <a:avLst/>
          </a:prstGeom>
          <a:noFill/>
        </p:spPr>
        <p:txBody>
          <a:bodyPr wrap="none" lIns="91440" tIns="45720" rIns="91440" bIns="45720">
            <a:spAutoFit/>
          </a:bodyPr>
          <a:lstStyle/>
          <a:p>
            <a:pPr algn="ctr"/>
            <a:r>
              <a:rPr lang="es-E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Next</a:t>
            </a: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s-E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question</a:t>
            </a: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es-E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8" name="j0214098.wav">
            <a:hlinkClick r:id="" action="ppaction://media"/>
          </p:cNvPr>
          <p:cNvPicPr>
            <a:picLocks noRot="1" noChangeAspect="1"/>
          </p:cNvPicPr>
          <p:nvPr>
            <a:wavAudioFile r:embed="rId1" name="j0214098.wav"/>
          </p:nvPr>
        </p:nvPicPr>
        <p:blipFill>
          <a:blip r:embed="rId5" cstate="print"/>
          <a:stretch>
            <a:fillRect/>
          </a:stretch>
        </p:blipFill>
        <p:spPr>
          <a:xfrm>
            <a:off x="8100392" y="1556792"/>
            <a:ext cx="72008" cy="720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sad_fishy-27.jpg"/>
          <p:cNvPicPr>
            <a:picLocks noChangeAspect="1"/>
          </p:cNvPicPr>
          <p:nvPr/>
        </p:nvPicPr>
        <p:blipFill>
          <a:blip r:embed="rId3" cstate="print"/>
          <a:stretch>
            <a:fillRect/>
          </a:stretch>
        </p:blipFill>
        <p:spPr>
          <a:xfrm>
            <a:off x="0" y="0"/>
            <a:ext cx="9144000" cy="6858000"/>
          </a:xfrm>
          <a:prstGeom prst="rect">
            <a:avLst/>
          </a:prstGeom>
        </p:spPr>
      </p:pic>
      <p:sp>
        <p:nvSpPr>
          <p:cNvPr id="3" name="2 Rectángulo"/>
          <p:cNvSpPr/>
          <p:nvPr/>
        </p:nvSpPr>
        <p:spPr>
          <a:xfrm>
            <a:off x="3347864" y="1412776"/>
            <a:ext cx="2629245" cy="923330"/>
          </a:xfrm>
          <a:prstGeom prst="rect">
            <a:avLst/>
          </a:prstGeom>
          <a:noFill/>
        </p:spPr>
        <p:txBody>
          <a:bodyPr wrap="none" lIns="91440" tIns="45720" rIns="91440" bIns="45720">
            <a:spAutoFit/>
          </a:bodyPr>
          <a:lstStyle/>
          <a:p>
            <a:pPr algn="ctr"/>
            <a:r>
              <a:rPr lang="es-E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OHHHH!</a:t>
            </a:r>
          </a:p>
        </p:txBody>
      </p:sp>
      <p:sp>
        <p:nvSpPr>
          <p:cNvPr id="5" name="4 Rectángulo">
            <a:hlinkClick r:id="rId4" action="ppaction://hlinksldjump"/>
          </p:cNvPr>
          <p:cNvSpPr/>
          <p:nvPr/>
        </p:nvSpPr>
        <p:spPr>
          <a:xfrm>
            <a:off x="2843808" y="4941168"/>
            <a:ext cx="3560142" cy="923330"/>
          </a:xfrm>
          <a:prstGeom prst="rect">
            <a:avLst/>
          </a:prstGeom>
        </p:spPr>
        <p:txBody>
          <a:bodyPr wrap="none">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TRY AGAIN!</a:t>
            </a:r>
            <a:endParaRPr lang="es-E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6" name="fail-trombone-03.mp3">
            <a:hlinkClick r:id="" action="ppaction://media"/>
          </p:cNvPr>
          <p:cNvPicPr>
            <a:picLocks noRot="1" noChangeAspect="1"/>
          </p:cNvPicPr>
          <p:nvPr>
            <a:audioFile r:link="rId1"/>
          </p:nvPr>
        </p:nvPicPr>
        <p:blipFill>
          <a:blip r:embed="rId5" cstate="print"/>
          <a:stretch>
            <a:fillRect/>
          </a:stretch>
        </p:blipFill>
        <p:spPr>
          <a:xfrm flipH="1">
            <a:off x="8667328" y="6381328"/>
            <a:ext cx="153144" cy="1531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9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20506" y="404664"/>
            <a:ext cx="7505131" cy="175432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The</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water</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can </a:t>
            </a: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appear</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p>
          <a:p>
            <a:pPr algn="ct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in </a:t>
            </a: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different</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forms</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p>
        </p:txBody>
      </p:sp>
      <p:sp>
        <p:nvSpPr>
          <p:cNvPr id="3" name="2 CuadroTexto"/>
          <p:cNvSpPr txBox="1"/>
          <p:nvPr/>
        </p:nvSpPr>
        <p:spPr>
          <a:xfrm>
            <a:off x="395536" y="2924944"/>
            <a:ext cx="8352928" cy="2308324"/>
          </a:xfrm>
          <a:prstGeom prst="rect">
            <a:avLst/>
          </a:prstGeom>
          <a:noFill/>
        </p:spPr>
        <p:txBody>
          <a:bodyPr wrap="square" rtlCol="0">
            <a:spAutoFit/>
          </a:bodyPr>
          <a:lstStyle/>
          <a:p>
            <a:pPr marL="342900" indent="-342900">
              <a:buAutoNum type="alphaLcParenR"/>
            </a:pPr>
            <a:r>
              <a:rPr lang="es-ES" sz="4800" dirty="0" smtClean="0">
                <a:hlinkClick r:id="rId2" action="ppaction://hlinksldjump"/>
              </a:rPr>
              <a:t>Solid y </a:t>
            </a:r>
            <a:r>
              <a:rPr lang="es-ES" sz="4800" dirty="0" err="1" smtClean="0">
                <a:hlinkClick r:id="rId2" action="ppaction://hlinksldjump"/>
              </a:rPr>
              <a:t>gaseous</a:t>
            </a:r>
            <a:endParaRPr lang="es-ES" sz="4800" dirty="0" smtClean="0"/>
          </a:p>
          <a:p>
            <a:pPr marL="342900" indent="-342900">
              <a:buAutoNum type="alphaLcParenR"/>
            </a:pPr>
            <a:r>
              <a:rPr lang="es-ES" sz="4800" dirty="0" smtClean="0">
                <a:hlinkClick r:id="rId2" action="ppaction://hlinksldjump"/>
              </a:rPr>
              <a:t>Transpirable, </a:t>
            </a:r>
            <a:r>
              <a:rPr lang="es-ES" sz="4800" dirty="0" err="1" smtClean="0">
                <a:hlinkClick r:id="rId2" action="ppaction://hlinksldjump"/>
              </a:rPr>
              <a:t>liquid</a:t>
            </a:r>
            <a:r>
              <a:rPr lang="es-ES" sz="4800" dirty="0" smtClean="0">
                <a:hlinkClick r:id="rId2" action="ppaction://hlinksldjump"/>
              </a:rPr>
              <a:t> y </a:t>
            </a:r>
            <a:r>
              <a:rPr lang="es-ES" sz="4800" dirty="0" err="1" smtClean="0">
                <a:hlinkClick r:id="rId2" action="ppaction://hlinksldjump"/>
              </a:rPr>
              <a:t>gaseous</a:t>
            </a:r>
            <a:endParaRPr lang="es-ES" sz="4800" dirty="0" smtClean="0"/>
          </a:p>
          <a:p>
            <a:pPr marL="342900" indent="-342900">
              <a:buAutoNum type="alphaLcParenR"/>
            </a:pPr>
            <a:r>
              <a:rPr lang="es-ES" sz="4800" dirty="0" smtClean="0">
                <a:hlinkClick r:id="rId3" action="ppaction://hlinksldjump"/>
              </a:rPr>
              <a:t>Solid, </a:t>
            </a:r>
            <a:r>
              <a:rPr lang="es-ES" sz="4800" dirty="0" err="1" smtClean="0">
                <a:hlinkClick r:id="rId3" action="ppaction://hlinksldjump"/>
              </a:rPr>
              <a:t>liquid</a:t>
            </a:r>
            <a:r>
              <a:rPr lang="es-ES" sz="4800" dirty="0" smtClean="0">
                <a:hlinkClick r:id="rId3" action="ppaction://hlinksldjump"/>
              </a:rPr>
              <a:t> y </a:t>
            </a:r>
            <a:r>
              <a:rPr lang="es-ES" sz="4800" dirty="0" err="1" smtClean="0">
                <a:hlinkClick r:id="rId3" action="ppaction://hlinksldjump"/>
              </a:rPr>
              <a:t>gaseous</a:t>
            </a:r>
            <a:endParaRPr lang="es-ES" sz="4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appy.jpg"/>
          <p:cNvPicPr>
            <a:picLocks noChangeAspect="1"/>
          </p:cNvPicPr>
          <p:nvPr/>
        </p:nvPicPr>
        <p:blipFill>
          <a:blip r:embed="rId3" cstate="print"/>
          <a:stretch>
            <a:fillRect/>
          </a:stretch>
        </p:blipFill>
        <p:spPr>
          <a:xfrm>
            <a:off x="0" y="0"/>
            <a:ext cx="9144000" cy="6858000"/>
          </a:xfrm>
          <a:prstGeom prst="rect">
            <a:avLst/>
          </a:prstGeom>
        </p:spPr>
      </p:pic>
      <p:sp>
        <p:nvSpPr>
          <p:cNvPr id="4" name="3 Rectángulo"/>
          <p:cNvSpPr/>
          <p:nvPr/>
        </p:nvSpPr>
        <p:spPr>
          <a:xfrm>
            <a:off x="2699792" y="260648"/>
            <a:ext cx="3863558" cy="923330"/>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VERY GOOD!</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5" name="4 Rectángulo"/>
          <p:cNvSpPr/>
          <p:nvPr/>
        </p:nvSpPr>
        <p:spPr>
          <a:xfrm>
            <a:off x="3203848" y="1052736"/>
            <a:ext cx="2820516" cy="769441"/>
          </a:xfrm>
          <a:prstGeom prst="rect">
            <a:avLst/>
          </a:prstGeom>
          <a:noFill/>
        </p:spPr>
        <p:txBody>
          <a:bodyPr wrap="none" lIns="91440" tIns="45720" rIns="91440" bIns="45720">
            <a:spAutoFit/>
          </a:bodyPr>
          <a:lstStyle/>
          <a:p>
            <a:pPr algn="ct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YOU ROCK!</a:t>
            </a:r>
            <a:endParaRPr lang="es-E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5 Rectángulo">
            <a:hlinkClick r:id="rId4" action="ppaction://hlinksldjump"/>
          </p:cNvPr>
          <p:cNvSpPr/>
          <p:nvPr/>
        </p:nvSpPr>
        <p:spPr>
          <a:xfrm>
            <a:off x="184130" y="5661248"/>
            <a:ext cx="4568045" cy="830997"/>
          </a:xfrm>
          <a:prstGeom prst="rect">
            <a:avLst/>
          </a:prstGeom>
          <a:noFill/>
        </p:spPr>
        <p:txBody>
          <a:bodyPr wrap="none" lIns="91440" tIns="45720" rIns="91440" bIns="45720">
            <a:spAutoFit/>
          </a:bodyPr>
          <a:lstStyle/>
          <a:p>
            <a:pPr algn="ctr"/>
            <a:r>
              <a:rPr lang="es-E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Next</a:t>
            </a: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s-E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question</a:t>
            </a: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es-E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7" name="j0214098.wav">
            <a:hlinkClick r:id="" action="ppaction://media"/>
          </p:cNvPr>
          <p:cNvPicPr>
            <a:picLocks noRot="1" noChangeAspect="1"/>
          </p:cNvPicPr>
          <p:nvPr>
            <a:wavAudioFile r:embed="rId1" name="j0214098.wav"/>
          </p:nvPr>
        </p:nvPicPr>
        <p:blipFill>
          <a:blip r:embed="rId5" cstate="print"/>
          <a:stretch>
            <a:fillRect/>
          </a:stretch>
        </p:blipFill>
        <p:spPr>
          <a:xfrm>
            <a:off x="8100392" y="1556792"/>
            <a:ext cx="72008" cy="720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23528" y="260648"/>
            <a:ext cx="8640960" cy="4124206"/>
          </a:xfrm>
          <a:prstGeom prst="rect">
            <a:avLst/>
          </a:prstGeom>
          <a:noFill/>
        </p:spPr>
        <p:txBody>
          <a:bodyPr wrap="square" rtlCol="0">
            <a:spAutoFit/>
          </a:bodyPr>
          <a:lstStyle/>
          <a:p>
            <a:r>
              <a:rPr lang="en-GB" sz="3200" b="1" u="sng" dirty="0" smtClean="0">
                <a:solidFill>
                  <a:srgbClr val="00B0F0"/>
                </a:solidFill>
                <a:latin typeface="Comic Sans MS" pitchFamily="66" charset="0"/>
              </a:rPr>
              <a:t>Introduction</a:t>
            </a:r>
          </a:p>
          <a:p>
            <a:endParaRPr lang="es-ES" sz="3200" dirty="0" smtClean="0">
              <a:solidFill>
                <a:srgbClr val="00B0F0"/>
              </a:solidFill>
              <a:latin typeface="Comic Sans MS" pitchFamily="66" charset="0"/>
            </a:endParaRPr>
          </a:p>
          <a:p>
            <a:r>
              <a:rPr lang="en-GB" b="1" dirty="0" smtClean="0">
                <a:solidFill>
                  <a:srgbClr val="0070C0"/>
                </a:solidFill>
                <a:latin typeface="Comic Sans MS" pitchFamily="66" charset="0"/>
              </a:rPr>
              <a:t>P</a:t>
            </a:r>
            <a:r>
              <a:rPr lang="en-GB" dirty="0" smtClean="0">
                <a:solidFill>
                  <a:srgbClr val="0070C0"/>
                </a:solidFill>
                <a:latin typeface="Comic Sans MS" pitchFamily="66" charset="0"/>
              </a:rPr>
              <a:t>recipitation, evaporation, and transpiration are all terms that sound familiar, yet may not mean much to you. They are all part of the water cycle, a complex process that not only gives us water to drink, fish to eat, but also weather patterns that help grow our crops.  </a:t>
            </a:r>
            <a:endParaRPr lang="es-ES" dirty="0" smtClean="0">
              <a:solidFill>
                <a:srgbClr val="0070C0"/>
              </a:solidFill>
              <a:latin typeface="Comic Sans MS" pitchFamily="66" charset="0"/>
            </a:endParaRPr>
          </a:p>
          <a:p>
            <a:r>
              <a:rPr lang="en-GB" dirty="0" smtClean="0">
                <a:solidFill>
                  <a:srgbClr val="0070C0"/>
                </a:solidFill>
                <a:latin typeface="Comic Sans MS" pitchFamily="66" charset="0"/>
              </a:rPr>
              <a:t> </a:t>
            </a: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s-ES" dirty="0" smtClean="0">
              <a:solidFill>
                <a:srgbClr val="0070C0"/>
              </a:solidFill>
              <a:latin typeface="Comic Sans MS" pitchFamily="66" charset="0"/>
            </a:endParaRPr>
          </a:p>
          <a:p>
            <a:r>
              <a:rPr lang="en-GB" dirty="0" smtClean="0">
                <a:solidFill>
                  <a:srgbClr val="0070C0"/>
                </a:solidFill>
                <a:latin typeface="Comic Sans MS" pitchFamily="66" charset="0"/>
              </a:rPr>
              <a:t> </a:t>
            </a:r>
            <a:endParaRPr lang="es-ES" dirty="0" smtClean="0">
              <a:solidFill>
                <a:srgbClr val="0070C0"/>
              </a:solidFill>
              <a:latin typeface="Comic Sans MS" pitchFamily="66" charset="0"/>
            </a:endParaRPr>
          </a:p>
        </p:txBody>
      </p:sp>
      <p:pic>
        <p:nvPicPr>
          <p:cNvPr id="7" name="6 Imagen" descr="Cloud Graphic"/>
          <p:cNvPicPr/>
          <p:nvPr/>
        </p:nvPicPr>
        <p:blipFill>
          <a:blip r:embed="rId2" cstate="print"/>
          <a:srcRect/>
          <a:stretch>
            <a:fillRect/>
          </a:stretch>
        </p:blipFill>
        <p:spPr bwMode="auto">
          <a:xfrm>
            <a:off x="5076056" y="4293096"/>
            <a:ext cx="3384376" cy="1584176"/>
          </a:xfrm>
          <a:prstGeom prst="rect">
            <a:avLst/>
          </a:prstGeom>
          <a:noFill/>
          <a:ln w="9525">
            <a:noFill/>
            <a:miter lim="800000"/>
            <a:headEnd/>
            <a:tailEnd/>
          </a:ln>
        </p:spPr>
      </p:pic>
      <p:pic>
        <p:nvPicPr>
          <p:cNvPr id="4" name="3 Imagen" descr="gfd.gif"/>
          <p:cNvPicPr>
            <a:picLocks noChangeAspect="1"/>
          </p:cNvPicPr>
          <p:nvPr/>
        </p:nvPicPr>
        <p:blipFill>
          <a:blip r:embed="rId3" cstate="print"/>
          <a:stretch>
            <a:fillRect/>
          </a:stretch>
        </p:blipFill>
        <p:spPr>
          <a:xfrm>
            <a:off x="899592" y="2636912"/>
            <a:ext cx="2837656" cy="3496398"/>
          </a:xfrm>
          <a:prstGeom prst="rect">
            <a:avLst/>
          </a:prstGeom>
        </p:spPr>
      </p:pic>
      <p:pic>
        <p:nvPicPr>
          <p:cNvPr id="6" name="5 Imagen" descr="gif_56_08.gif"/>
          <p:cNvPicPr>
            <a:picLocks noChangeAspect="1"/>
          </p:cNvPicPr>
          <p:nvPr/>
        </p:nvPicPr>
        <p:blipFill>
          <a:blip r:embed="rId4" cstate="print"/>
          <a:stretch>
            <a:fillRect/>
          </a:stretch>
        </p:blipFill>
        <p:spPr>
          <a:xfrm>
            <a:off x="6516216" y="2780927"/>
            <a:ext cx="688082" cy="557019"/>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sad_fishy-27.jpg"/>
          <p:cNvPicPr>
            <a:picLocks noChangeAspect="1"/>
          </p:cNvPicPr>
          <p:nvPr/>
        </p:nvPicPr>
        <p:blipFill>
          <a:blip r:embed="rId3" cstate="print"/>
          <a:stretch>
            <a:fillRect/>
          </a:stretch>
        </p:blipFill>
        <p:spPr>
          <a:xfrm>
            <a:off x="0" y="0"/>
            <a:ext cx="9144000" cy="6858000"/>
          </a:xfrm>
          <a:prstGeom prst="rect">
            <a:avLst/>
          </a:prstGeom>
        </p:spPr>
      </p:pic>
      <p:sp>
        <p:nvSpPr>
          <p:cNvPr id="3" name="2 Rectángulo"/>
          <p:cNvSpPr/>
          <p:nvPr/>
        </p:nvSpPr>
        <p:spPr>
          <a:xfrm>
            <a:off x="3347864" y="1412776"/>
            <a:ext cx="2629245" cy="923330"/>
          </a:xfrm>
          <a:prstGeom prst="rect">
            <a:avLst/>
          </a:prstGeom>
          <a:noFill/>
        </p:spPr>
        <p:txBody>
          <a:bodyPr wrap="none" lIns="91440" tIns="45720" rIns="91440" bIns="45720">
            <a:spAutoFit/>
          </a:bodyPr>
          <a:lstStyle/>
          <a:p>
            <a:pPr algn="ctr"/>
            <a:r>
              <a:rPr lang="es-E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OHHHH!</a:t>
            </a:r>
          </a:p>
        </p:txBody>
      </p:sp>
      <p:sp>
        <p:nvSpPr>
          <p:cNvPr id="5" name="4 Rectángulo">
            <a:hlinkClick r:id="rId4" action="ppaction://hlinksldjump"/>
          </p:cNvPr>
          <p:cNvSpPr/>
          <p:nvPr/>
        </p:nvSpPr>
        <p:spPr>
          <a:xfrm>
            <a:off x="2843808" y="4941168"/>
            <a:ext cx="3560142" cy="923330"/>
          </a:xfrm>
          <a:prstGeom prst="rect">
            <a:avLst/>
          </a:prstGeom>
        </p:spPr>
        <p:txBody>
          <a:bodyPr wrap="none">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TRY AGAIN!</a:t>
            </a:r>
            <a:endParaRPr lang="es-E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6" name="fail-trombone-03.mp3">
            <a:hlinkClick r:id="" action="ppaction://media"/>
          </p:cNvPr>
          <p:cNvPicPr>
            <a:picLocks noRot="1" noChangeAspect="1"/>
          </p:cNvPicPr>
          <p:nvPr>
            <a:audioFile r:link="rId1"/>
          </p:nvPr>
        </p:nvPicPr>
        <p:blipFill>
          <a:blip r:embed="rId5" cstate="print"/>
          <a:stretch>
            <a:fillRect/>
          </a:stretch>
        </p:blipFill>
        <p:spPr>
          <a:xfrm flipH="1">
            <a:off x="8667328" y="6381328"/>
            <a:ext cx="153144" cy="1531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9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09001" y="332656"/>
            <a:ext cx="5519844" cy="175432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THE OPPOSITE OF </a:t>
            </a:r>
          </a:p>
          <a:p>
            <a:pPr algn="ct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EVAPORATION IS…</a:t>
            </a:r>
          </a:p>
        </p:txBody>
      </p:sp>
      <p:sp>
        <p:nvSpPr>
          <p:cNvPr id="3" name="2 CuadroTexto"/>
          <p:cNvSpPr txBox="1"/>
          <p:nvPr/>
        </p:nvSpPr>
        <p:spPr>
          <a:xfrm>
            <a:off x="251520" y="3429000"/>
            <a:ext cx="8640960" cy="2308324"/>
          </a:xfrm>
          <a:prstGeom prst="rect">
            <a:avLst/>
          </a:prstGeom>
          <a:noFill/>
        </p:spPr>
        <p:txBody>
          <a:bodyPr wrap="square" rtlCol="0">
            <a:spAutoFit/>
          </a:bodyPr>
          <a:lstStyle/>
          <a:p>
            <a:pPr marL="342900" indent="-342900">
              <a:buAutoNum type="alphaLcParenR"/>
            </a:pPr>
            <a:r>
              <a:rPr lang="es-ES" sz="4800" dirty="0" smtClean="0">
                <a:hlinkClick r:id="rId2" action="ppaction://hlinksldjump"/>
              </a:rPr>
              <a:t>Condensation</a:t>
            </a:r>
            <a:endParaRPr lang="es-ES" sz="4800" dirty="0" smtClean="0"/>
          </a:p>
          <a:p>
            <a:pPr marL="342900" indent="-342900">
              <a:buAutoNum type="alphaLcParenR"/>
            </a:pPr>
            <a:r>
              <a:rPr lang="es-ES" sz="4800" dirty="0" smtClean="0">
                <a:hlinkClick r:id="rId3" action="ppaction://hlinksldjump"/>
              </a:rPr>
              <a:t>Precipitation</a:t>
            </a:r>
            <a:endParaRPr lang="es-ES" sz="4800" dirty="0" smtClean="0"/>
          </a:p>
          <a:p>
            <a:pPr marL="342900" indent="-342900">
              <a:buAutoNum type="alphaLcParenR"/>
            </a:pPr>
            <a:r>
              <a:rPr lang="es-ES" sz="4800" dirty="0" smtClean="0">
                <a:hlinkClick r:id="rId3" action="ppaction://hlinksldjump"/>
              </a:rPr>
              <a:t>Evaporation</a:t>
            </a:r>
            <a:endParaRPr lang="es-ES" sz="4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appy.jpg"/>
          <p:cNvPicPr>
            <a:picLocks noChangeAspect="1"/>
          </p:cNvPicPr>
          <p:nvPr/>
        </p:nvPicPr>
        <p:blipFill>
          <a:blip r:embed="rId3" cstate="print"/>
          <a:stretch>
            <a:fillRect/>
          </a:stretch>
        </p:blipFill>
        <p:spPr>
          <a:xfrm>
            <a:off x="0" y="0"/>
            <a:ext cx="9144000" cy="6858000"/>
          </a:xfrm>
          <a:prstGeom prst="rect">
            <a:avLst/>
          </a:prstGeom>
        </p:spPr>
      </p:pic>
      <p:sp>
        <p:nvSpPr>
          <p:cNvPr id="4" name="3 Rectángulo"/>
          <p:cNvSpPr/>
          <p:nvPr/>
        </p:nvSpPr>
        <p:spPr>
          <a:xfrm>
            <a:off x="2699792" y="260648"/>
            <a:ext cx="3863558" cy="923330"/>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VERY GOOD!</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5" name="4 Rectángulo"/>
          <p:cNvSpPr/>
          <p:nvPr/>
        </p:nvSpPr>
        <p:spPr>
          <a:xfrm>
            <a:off x="3203848" y="1052736"/>
            <a:ext cx="2820516" cy="769441"/>
          </a:xfrm>
          <a:prstGeom prst="rect">
            <a:avLst/>
          </a:prstGeom>
          <a:noFill/>
        </p:spPr>
        <p:txBody>
          <a:bodyPr wrap="none" lIns="91440" tIns="45720" rIns="91440" bIns="45720">
            <a:spAutoFit/>
          </a:bodyPr>
          <a:lstStyle/>
          <a:p>
            <a:pPr algn="ct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YOU ROCK!</a:t>
            </a:r>
            <a:endParaRPr lang="es-E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5 Rectángulo">
            <a:hlinkClick r:id="rId4" action="ppaction://hlinksldjump"/>
          </p:cNvPr>
          <p:cNvSpPr/>
          <p:nvPr/>
        </p:nvSpPr>
        <p:spPr>
          <a:xfrm>
            <a:off x="184130" y="5661248"/>
            <a:ext cx="4568045" cy="830997"/>
          </a:xfrm>
          <a:prstGeom prst="rect">
            <a:avLst/>
          </a:prstGeom>
          <a:noFill/>
        </p:spPr>
        <p:txBody>
          <a:bodyPr wrap="none" lIns="91440" tIns="45720" rIns="91440" bIns="45720">
            <a:spAutoFit/>
          </a:bodyPr>
          <a:lstStyle/>
          <a:p>
            <a:pPr algn="ctr"/>
            <a:r>
              <a:rPr lang="es-E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Next</a:t>
            </a: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s-E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question</a:t>
            </a: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es-E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7" name="j0214098.wav">
            <a:hlinkClick r:id="" action="ppaction://media"/>
          </p:cNvPr>
          <p:cNvPicPr>
            <a:picLocks noRot="1" noChangeAspect="1"/>
          </p:cNvPicPr>
          <p:nvPr>
            <a:wavAudioFile r:embed="rId1" name="j0214098.wav"/>
          </p:nvPr>
        </p:nvPicPr>
        <p:blipFill>
          <a:blip r:embed="rId5" cstate="print"/>
          <a:stretch>
            <a:fillRect/>
          </a:stretch>
        </p:blipFill>
        <p:spPr>
          <a:xfrm>
            <a:off x="8100392" y="1556792"/>
            <a:ext cx="72008" cy="720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sad_fishy-27.jpg"/>
          <p:cNvPicPr>
            <a:picLocks noChangeAspect="1"/>
          </p:cNvPicPr>
          <p:nvPr/>
        </p:nvPicPr>
        <p:blipFill>
          <a:blip r:embed="rId3" cstate="print"/>
          <a:stretch>
            <a:fillRect/>
          </a:stretch>
        </p:blipFill>
        <p:spPr>
          <a:xfrm>
            <a:off x="0" y="0"/>
            <a:ext cx="9144000" cy="6858000"/>
          </a:xfrm>
          <a:prstGeom prst="rect">
            <a:avLst/>
          </a:prstGeom>
        </p:spPr>
      </p:pic>
      <p:sp>
        <p:nvSpPr>
          <p:cNvPr id="3" name="2 Rectángulo"/>
          <p:cNvSpPr/>
          <p:nvPr/>
        </p:nvSpPr>
        <p:spPr>
          <a:xfrm>
            <a:off x="3347864" y="1412776"/>
            <a:ext cx="2629245" cy="923330"/>
          </a:xfrm>
          <a:prstGeom prst="rect">
            <a:avLst/>
          </a:prstGeom>
          <a:noFill/>
        </p:spPr>
        <p:txBody>
          <a:bodyPr wrap="none" lIns="91440" tIns="45720" rIns="91440" bIns="45720">
            <a:spAutoFit/>
          </a:bodyPr>
          <a:lstStyle/>
          <a:p>
            <a:pPr algn="ctr"/>
            <a:r>
              <a:rPr lang="es-E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OHHHH!</a:t>
            </a:r>
          </a:p>
        </p:txBody>
      </p:sp>
      <p:sp>
        <p:nvSpPr>
          <p:cNvPr id="5" name="4 Rectángulo">
            <a:hlinkClick r:id="rId4" action="ppaction://hlinksldjump"/>
          </p:cNvPr>
          <p:cNvSpPr/>
          <p:nvPr/>
        </p:nvSpPr>
        <p:spPr>
          <a:xfrm>
            <a:off x="2843808" y="4941168"/>
            <a:ext cx="3560142" cy="923330"/>
          </a:xfrm>
          <a:prstGeom prst="rect">
            <a:avLst/>
          </a:prstGeom>
        </p:spPr>
        <p:txBody>
          <a:bodyPr wrap="none">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TRY AGAIN!</a:t>
            </a:r>
            <a:endParaRPr lang="es-E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6" name="fail-trombone-03.mp3">
            <a:hlinkClick r:id="" action="ppaction://media"/>
          </p:cNvPr>
          <p:cNvPicPr>
            <a:picLocks noRot="1" noChangeAspect="1"/>
          </p:cNvPicPr>
          <p:nvPr>
            <a:audioFile r:link="rId1"/>
          </p:nvPr>
        </p:nvPicPr>
        <p:blipFill>
          <a:blip r:embed="rId5" cstate="print"/>
          <a:stretch>
            <a:fillRect/>
          </a:stretch>
        </p:blipFill>
        <p:spPr>
          <a:xfrm flipH="1">
            <a:off x="8667328" y="6381328"/>
            <a:ext cx="153144" cy="1531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9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404664"/>
            <a:ext cx="8496945" cy="175432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When</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the</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sun</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warms</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water</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it</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changes</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54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from</a:t>
            </a:r>
            <a:r>
              <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p>
        </p:txBody>
      </p:sp>
      <p:sp>
        <p:nvSpPr>
          <p:cNvPr id="3" name="2 CuadroTexto"/>
          <p:cNvSpPr txBox="1"/>
          <p:nvPr/>
        </p:nvSpPr>
        <p:spPr>
          <a:xfrm>
            <a:off x="539552" y="3501008"/>
            <a:ext cx="8208912" cy="2308324"/>
          </a:xfrm>
          <a:prstGeom prst="rect">
            <a:avLst/>
          </a:prstGeom>
          <a:noFill/>
        </p:spPr>
        <p:txBody>
          <a:bodyPr wrap="square" rtlCol="0">
            <a:spAutoFit/>
          </a:bodyPr>
          <a:lstStyle/>
          <a:p>
            <a:pPr marL="342900" indent="-342900">
              <a:buAutoNum type="alphaLcParenR"/>
            </a:pPr>
            <a:r>
              <a:rPr lang="es-ES" sz="4800" dirty="0" smtClean="0">
                <a:hlinkClick r:id="rId2" action="ppaction://hlinksldjump"/>
              </a:rPr>
              <a:t>Solid </a:t>
            </a:r>
            <a:r>
              <a:rPr lang="es-ES" sz="4800" dirty="0" err="1" smtClean="0">
                <a:hlinkClick r:id="rId2" action="ppaction://hlinksldjump"/>
              </a:rPr>
              <a:t>to</a:t>
            </a:r>
            <a:r>
              <a:rPr lang="es-ES" sz="4800" dirty="0" smtClean="0">
                <a:hlinkClick r:id="rId2" action="ppaction://hlinksldjump"/>
              </a:rPr>
              <a:t> </a:t>
            </a:r>
            <a:r>
              <a:rPr lang="es-ES" sz="4800" dirty="0" err="1" smtClean="0">
                <a:hlinkClick r:id="rId2" action="ppaction://hlinksldjump"/>
              </a:rPr>
              <a:t>liquid</a:t>
            </a:r>
            <a:endParaRPr lang="es-ES" sz="4800" dirty="0" smtClean="0"/>
          </a:p>
          <a:p>
            <a:pPr marL="342900" indent="-342900">
              <a:buAutoNum type="alphaLcParenR"/>
            </a:pPr>
            <a:r>
              <a:rPr lang="es-ES" sz="4800" dirty="0" smtClean="0">
                <a:hlinkClick r:id="rId3" action="ppaction://hlinksldjump"/>
              </a:rPr>
              <a:t>Liquid </a:t>
            </a:r>
            <a:r>
              <a:rPr lang="es-ES" sz="4800" dirty="0" err="1" smtClean="0">
                <a:hlinkClick r:id="rId3" action="ppaction://hlinksldjump"/>
              </a:rPr>
              <a:t>to</a:t>
            </a:r>
            <a:r>
              <a:rPr lang="es-ES" sz="4800" dirty="0" smtClean="0">
                <a:hlinkClick r:id="rId3" action="ppaction://hlinksldjump"/>
              </a:rPr>
              <a:t> a </a:t>
            </a:r>
            <a:r>
              <a:rPr lang="es-ES" sz="4800" dirty="0" err="1" smtClean="0">
                <a:hlinkClick r:id="rId3" action="ppaction://hlinksldjump"/>
              </a:rPr>
              <a:t>gaseous</a:t>
            </a:r>
            <a:endParaRPr lang="es-ES" sz="4800" dirty="0" smtClean="0"/>
          </a:p>
          <a:p>
            <a:pPr marL="342900" indent="-342900">
              <a:buAutoNum type="alphaLcParenR"/>
            </a:pPr>
            <a:r>
              <a:rPr lang="es-ES" sz="4800" dirty="0" smtClean="0">
                <a:hlinkClick r:id="rId2" action="ppaction://hlinksldjump"/>
              </a:rPr>
              <a:t>Solid </a:t>
            </a:r>
            <a:r>
              <a:rPr lang="es-ES" sz="4800" dirty="0" err="1" smtClean="0">
                <a:hlinkClick r:id="rId2" action="ppaction://hlinksldjump"/>
              </a:rPr>
              <a:t>to</a:t>
            </a:r>
            <a:r>
              <a:rPr lang="es-ES" sz="4800" dirty="0" smtClean="0">
                <a:hlinkClick r:id="rId2" action="ppaction://hlinksldjump"/>
              </a:rPr>
              <a:t> </a:t>
            </a:r>
            <a:r>
              <a:rPr lang="es-ES" sz="4800" dirty="0" err="1" smtClean="0">
                <a:hlinkClick r:id="rId2" action="ppaction://hlinksldjump"/>
              </a:rPr>
              <a:t>gaseous</a:t>
            </a:r>
            <a:endParaRPr lang="es-ES" sz="4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appy.jpg"/>
          <p:cNvPicPr>
            <a:picLocks noChangeAspect="1"/>
          </p:cNvPicPr>
          <p:nvPr/>
        </p:nvPicPr>
        <p:blipFill>
          <a:blip r:embed="rId3" cstate="print"/>
          <a:stretch>
            <a:fillRect/>
          </a:stretch>
        </p:blipFill>
        <p:spPr>
          <a:xfrm>
            <a:off x="0" y="0"/>
            <a:ext cx="9144000" cy="6858000"/>
          </a:xfrm>
          <a:prstGeom prst="rect">
            <a:avLst/>
          </a:prstGeom>
        </p:spPr>
      </p:pic>
      <p:sp>
        <p:nvSpPr>
          <p:cNvPr id="4" name="3 Rectángulo"/>
          <p:cNvSpPr/>
          <p:nvPr/>
        </p:nvSpPr>
        <p:spPr>
          <a:xfrm>
            <a:off x="2699792" y="260648"/>
            <a:ext cx="3863558" cy="923330"/>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VERY GOOD!</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5" name="4 Rectángulo"/>
          <p:cNvSpPr/>
          <p:nvPr/>
        </p:nvSpPr>
        <p:spPr>
          <a:xfrm>
            <a:off x="3203848" y="1052736"/>
            <a:ext cx="2820516" cy="769441"/>
          </a:xfrm>
          <a:prstGeom prst="rect">
            <a:avLst/>
          </a:prstGeom>
          <a:noFill/>
        </p:spPr>
        <p:txBody>
          <a:bodyPr wrap="none" lIns="91440" tIns="45720" rIns="91440" bIns="45720">
            <a:spAutoFit/>
          </a:bodyPr>
          <a:lstStyle/>
          <a:p>
            <a:pPr algn="ct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YOU ROCK!</a:t>
            </a:r>
            <a:endParaRPr lang="es-E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5 Rectángulo">
            <a:hlinkClick r:id="rId4" action="ppaction://hlinksldjump"/>
          </p:cNvPr>
          <p:cNvSpPr/>
          <p:nvPr/>
        </p:nvSpPr>
        <p:spPr>
          <a:xfrm>
            <a:off x="184130" y="5661248"/>
            <a:ext cx="4568045" cy="830997"/>
          </a:xfrm>
          <a:prstGeom prst="rect">
            <a:avLst/>
          </a:prstGeom>
          <a:noFill/>
        </p:spPr>
        <p:txBody>
          <a:bodyPr wrap="none" lIns="91440" tIns="45720" rIns="91440" bIns="45720">
            <a:spAutoFit/>
          </a:bodyPr>
          <a:lstStyle/>
          <a:p>
            <a:pPr algn="ctr"/>
            <a:r>
              <a:rPr lang="es-E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Next</a:t>
            </a: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s-E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question</a:t>
            </a: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es-E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7" name="j0214098.wav">
            <a:hlinkClick r:id="" action="ppaction://media"/>
          </p:cNvPr>
          <p:cNvPicPr>
            <a:picLocks noRot="1" noChangeAspect="1"/>
          </p:cNvPicPr>
          <p:nvPr>
            <a:wavAudioFile r:embed="rId1" name="j0214098.wav"/>
          </p:nvPr>
        </p:nvPicPr>
        <p:blipFill>
          <a:blip r:embed="rId5" cstate="print"/>
          <a:stretch>
            <a:fillRect/>
          </a:stretch>
        </p:blipFill>
        <p:spPr>
          <a:xfrm>
            <a:off x="8100392" y="1556792"/>
            <a:ext cx="72008" cy="720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sad_fishy-27.jpg"/>
          <p:cNvPicPr>
            <a:picLocks noChangeAspect="1"/>
          </p:cNvPicPr>
          <p:nvPr/>
        </p:nvPicPr>
        <p:blipFill>
          <a:blip r:embed="rId3" cstate="print"/>
          <a:stretch>
            <a:fillRect/>
          </a:stretch>
        </p:blipFill>
        <p:spPr>
          <a:xfrm>
            <a:off x="0" y="0"/>
            <a:ext cx="9144000" cy="6858000"/>
          </a:xfrm>
          <a:prstGeom prst="rect">
            <a:avLst/>
          </a:prstGeom>
        </p:spPr>
      </p:pic>
      <p:sp>
        <p:nvSpPr>
          <p:cNvPr id="3" name="2 Rectángulo"/>
          <p:cNvSpPr/>
          <p:nvPr/>
        </p:nvSpPr>
        <p:spPr>
          <a:xfrm>
            <a:off x="3347864" y="1412776"/>
            <a:ext cx="2629245" cy="923330"/>
          </a:xfrm>
          <a:prstGeom prst="rect">
            <a:avLst/>
          </a:prstGeom>
          <a:noFill/>
        </p:spPr>
        <p:txBody>
          <a:bodyPr wrap="none" lIns="91440" tIns="45720" rIns="91440" bIns="45720">
            <a:spAutoFit/>
          </a:bodyPr>
          <a:lstStyle/>
          <a:p>
            <a:pPr algn="ctr"/>
            <a:r>
              <a:rPr lang="es-E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OHHHH!</a:t>
            </a:r>
          </a:p>
        </p:txBody>
      </p:sp>
      <p:sp>
        <p:nvSpPr>
          <p:cNvPr id="5" name="4 Rectángulo">
            <a:hlinkClick r:id="rId4" action="ppaction://hlinksldjump"/>
          </p:cNvPr>
          <p:cNvSpPr/>
          <p:nvPr/>
        </p:nvSpPr>
        <p:spPr>
          <a:xfrm>
            <a:off x="2843808" y="4941168"/>
            <a:ext cx="3560142" cy="923330"/>
          </a:xfrm>
          <a:prstGeom prst="rect">
            <a:avLst/>
          </a:prstGeom>
        </p:spPr>
        <p:txBody>
          <a:bodyPr wrap="none">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TRY AGAIN!</a:t>
            </a:r>
            <a:endParaRPr lang="es-E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6" name="fail-trombone-03.mp3">
            <a:hlinkClick r:id="" action="ppaction://media"/>
          </p:cNvPr>
          <p:cNvPicPr>
            <a:picLocks noRot="1" noChangeAspect="1"/>
          </p:cNvPicPr>
          <p:nvPr>
            <a:audioFile r:link="rId1"/>
          </p:nvPr>
        </p:nvPicPr>
        <p:blipFill>
          <a:blip r:embed="rId5" cstate="print"/>
          <a:stretch>
            <a:fillRect/>
          </a:stretch>
        </p:blipFill>
        <p:spPr>
          <a:xfrm flipH="1">
            <a:off x="8667328" y="6381328"/>
            <a:ext cx="153144" cy="1531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9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86615" y="260648"/>
            <a:ext cx="6572761" cy="255454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THE SUN WARMS THE OCEAN </a:t>
            </a:r>
            <a:endParaRPr lang="es-E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s-E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AND </a:t>
            </a:r>
            <a:r>
              <a:rPr lang="es-E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WATER CHANGES </a:t>
            </a:r>
          </a:p>
          <a:p>
            <a:pPr algn="ctr"/>
            <a:r>
              <a:rPr lang="es-E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FROM LIQUID TO GASEOUS. </a:t>
            </a:r>
          </a:p>
          <a:p>
            <a:pPr algn="ctr"/>
            <a:r>
              <a:rPr lang="es-ES" sz="40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This</a:t>
            </a:r>
            <a:r>
              <a:rPr lang="es-E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40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Is</a:t>
            </a:r>
            <a:r>
              <a:rPr lang="es-E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40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called</a:t>
            </a:r>
            <a:r>
              <a:rPr lang="es-E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p>
        </p:txBody>
      </p:sp>
      <p:sp>
        <p:nvSpPr>
          <p:cNvPr id="3" name="2 CuadroTexto"/>
          <p:cNvSpPr txBox="1"/>
          <p:nvPr/>
        </p:nvSpPr>
        <p:spPr>
          <a:xfrm>
            <a:off x="251520" y="3933056"/>
            <a:ext cx="8568952" cy="2308324"/>
          </a:xfrm>
          <a:prstGeom prst="rect">
            <a:avLst/>
          </a:prstGeom>
          <a:noFill/>
        </p:spPr>
        <p:txBody>
          <a:bodyPr wrap="square" rtlCol="0">
            <a:spAutoFit/>
          </a:bodyPr>
          <a:lstStyle/>
          <a:p>
            <a:pPr marL="342900" indent="-342900">
              <a:buAutoNum type="alphaLcParenR"/>
            </a:pPr>
            <a:r>
              <a:rPr lang="es-ES" sz="4800" dirty="0" smtClean="0">
                <a:hlinkClick r:id="rId2" action="ppaction://hlinksldjump"/>
              </a:rPr>
              <a:t>Evaporation</a:t>
            </a:r>
            <a:endParaRPr lang="es-ES" sz="4800" dirty="0" smtClean="0"/>
          </a:p>
          <a:p>
            <a:pPr marL="342900" indent="-342900">
              <a:buAutoNum type="alphaLcParenR"/>
            </a:pPr>
            <a:r>
              <a:rPr lang="es-ES" sz="4800" dirty="0" smtClean="0">
                <a:hlinkClick r:id="rId3" action="ppaction://hlinksldjump"/>
              </a:rPr>
              <a:t>Condensation</a:t>
            </a:r>
            <a:endParaRPr lang="es-ES" sz="4800" dirty="0" smtClean="0"/>
          </a:p>
          <a:p>
            <a:pPr marL="342900" indent="-342900">
              <a:buAutoNum type="alphaLcParenR"/>
            </a:pPr>
            <a:r>
              <a:rPr lang="es-ES" sz="4800" dirty="0" smtClean="0">
                <a:hlinkClick r:id="rId3" action="ppaction://hlinksldjump"/>
              </a:rPr>
              <a:t>Infiltration</a:t>
            </a:r>
            <a:endParaRPr lang="es-ES" sz="4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appy.jpg"/>
          <p:cNvPicPr>
            <a:picLocks noChangeAspect="1"/>
          </p:cNvPicPr>
          <p:nvPr/>
        </p:nvPicPr>
        <p:blipFill>
          <a:blip r:embed="rId3" cstate="print"/>
          <a:stretch>
            <a:fillRect/>
          </a:stretch>
        </p:blipFill>
        <p:spPr>
          <a:xfrm>
            <a:off x="0" y="0"/>
            <a:ext cx="9144000" cy="6858000"/>
          </a:xfrm>
          <a:prstGeom prst="rect">
            <a:avLst/>
          </a:prstGeom>
        </p:spPr>
      </p:pic>
      <p:sp>
        <p:nvSpPr>
          <p:cNvPr id="4" name="3 Rectángulo"/>
          <p:cNvSpPr/>
          <p:nvPr/>
        </p:nvSpPr>
        <p:spPr>
          <a:xfrm>
            <a:off x="2699792" y="260648"/>
            <a:ext cx="3863558" cy="923330"/>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VERY GOOD!</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5" name="4 Rectángulo"/>
          <p:cNvSpPr/>
          <p:nvPr/>
        </p:nvSpPr>
        <p:spPr>
          <a:xfrm>
            <a:off x="3203848" y="1052736"/>
            <a:ext cx="2820516" cy="769441"/>
          </a:xfrm>
          <a:prstGeom prst="rect">
            <a:avLst/>
          </a:prstGeom>
          <a:noFill/>
        </p:spPr>
        <p:txBody>
          <a:bodyPr wrap="none" lIns="91440" tIns="45720" rIns="91440" bIns="45720">
            <a:spAutoFit/>
          </a:bodyPr>
          <a:lstStyle/>
          <a:p>
            <a:pPr algn="ct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YOU ROCK!</a:t>
            </a:r>
            <a:endParaRPr lang="es-E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5 Rectángulo">
            <a:hlinkClick r:id="rId4" action="ppaction://hlinksldjump"/>
          </p:cNvPr>
          <p:cNvSpPr/>
          <p:nvPr/>
        </p:nvSpPr>
        <p:spPr>
          <a:xfrm>
            <a:off x="184130" y="5661248"/>
            <a:ext cx="4568045" cy="830997"/>
          </a:xfrm>
          <a:prstGeom prst="rect">
            <a:avLst/>
          </a:prstGeom>
          <a:noFill/>
        </p:spPr>
        <p:txBody>
          <a:bodyPr wrap="none" lIns="91440" tIns="45720" rIns="91440" bIns="45720">
            <a:spAutoFit/>
          </a:bodyPr>
          <a:lstStyle/>
          <a:p>
            <a:pPr algn="ctr"/>
            <a:r>
              <a:rPr lang="es-E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Next</a:t>
            </a: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s-E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question</a:t>
            </a: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es-E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7" name="j0214098.wav">
            <a:hlinkClick r:id="" action="ppaction://media"/>
          </p:cNvPr>
          <p:cNvPicPr>
            <a:picLocks noRot="1" noChangeAspect="1"/>
          </p:cNvPicPr>
          <p:nvPr>
            <a:wavAudioFile r:embed="rId1" name="j0214098.wav"/>
          </p:nvPr>
        </p:nvPicPr>
        <p:blipFill>
          <a:blip r:embed="rId5" cstate="print"/>
          <a:stretch>
            <a:fillRect/>
          </a:stretch>
        </p:blipFill>
        <p:spPr>
          <a:xfrm>
            <a:off x="8100392" y="1556792"/>
            <a:ext cx="72008" cy="720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sad_fishy-27.jpg"/>
          <p:cNvPicPr>
            <a:picLocks noChangeAspect="1"/>
          </p:cNvPicPr>
          <p:nvPr/>
        </p:nvPicPr>
        <p:blipFill>
          <a:blip r:embed="rId3" cstate="print"/>
          <a:stretch>
            <a:fillRect/>
          </a:stretch>
        </p:blipFill>
        <p:spPr>
          <a:xfrm>
            <a:off x="0" y="0"/>
            <a:ext cx="9144000" cy="6858000"/>
          </a:xfrm>
          <a:prstGeom prst="rect">
            <a:avLst/>
          </a:prstGeom>
        </p:spPr>
      </p:pic>
      <p:sp>
        <p:nvSpPr>
          <p:cNvPr id="3" name="2 Rectángulo"/>
          <p:cNvSpPr/>
          <p:nvPr/>
        </p:nvSpPr>
        <p:spPr>
          <a:xfrm>
            <a:off x="3347864" y="1412776"/>
            <a:ext cx="2629245" cy="923330"/>
          </a:xfrm>
          <a:prstGeom prst="rect">
            <a:avLst/>
          </a:prstGeom>
          <a:noFill/>
        </p:spPr>
        <p:txBody>
          <a:bodyPr wrap="none" lIns="91440" tIns="45720" rIns="91440" bIns="45720">
            <a:spAutoFit/>
          </a:bodyPr>
          <a:lstStyle/>
          <a:p>
            <a:pPr algn="ctr"/>
            <a:r>
              <a:rPr lang="es-E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OHHHH!</a:t>
            </a:r>
          </a:p>
        </p:txBody>
      </p:sp>
      <p:sp>
        <p:nvSpPr>
          <p:cNvPr id="5" name="4 Rectángulo">
            <a:hlinkClick r:id="rId4" action="ppaction://hlinksldjump"/>
          </p:cNvPr>
          <p:cNvSpPr/>
          <p:nvPr/>
        </p:nvSpPr>
        <p:spPr>
          <a:xfrm>
            <a:off x="2843808" y="4941168"/>
            <a:ext cx="3560142" cy="923330"/>
          </a:xfrm>
          <a:prstGeom prst="rect">
            <a:avLst/>
          </a:prstGeom>
        </p:spPr>
        <p:txBody>
          <a:bodyPr wrap="none">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TRY AGAIN!</a:t>
            </a:r>
            <a:endParaRPr lang="es-E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6" name="fail-trombone-03.mp3">
            <a:hlinkClick r:id="" action="ppaction://media"/>
          </p:cNvPr>
          <p:cNvPicPr>
            <a:picLocks noRot="1" noChangeAspect="1"/>
          </p:cNvPicPr>
          <p:nvPr>
            <a:audioFile r:link="rId1"/>
          </p:nvPr>
        </p:nvPicPr>
        <p:blipFill>
          <a:blip r:embed="rId5" cstate="print"/>
          <a:stretch>
            <a:fillRect/>
          </a:stretch>
        </p:blipFill>
        <p:spPr>
          <a:xfrm flipH="1">
            <a:off x="8667328" y="6381328"/>
            <a:ext cx="153144" cy="1531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9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print"/>
          <a:srcRect/>
          <a:stretch>
            <a:fillRect/>
          </a:stretch>
        </p:blipFill>
        <p:spPr bwMode="auto">
          <a:xfrm>
            <a:off x="2974914" y="620688"/>
            <a:ext cx="5873042" cy="5472608"/>
          </a:xfrm>
          <a:prstGeom prst="rect">
            <a:avLst/>
          </a:prstGeom>
          <a:noFill/>
          <a:ln w="9525">
            <a:noFill/>
            <a:miter lim="800000"/>
            <a:headEnd/>
            <a:tailEnd/>
          </a:ln>
        </p:spPr>
      </p:pic>
      <p:sp>
        <p:nvSpPr>
          <p:cNvPr id="3" name="2 CuadroTexto"/>
          <p:cNvSpPr txBox="1"/>
          <p:nvPr/>
        </p:nvSpPr>
        <p:spPr>
          <a:xfrm>
            <a:off x="395536" y="548680"/>
            <a:ext cx="2376264" cy="5909310"/>
          </a:xfrm>
          <a:prstGeom prst="rect">
            <a:avLst/>
          </a:prstGeom>
          <a:noFill/>
        </p:spPr>
        <p:txBody>
          <a:bodyPr wrap="square" rtlCol="0">
            <a:spAutoFit/>
          </a:bodyPr>
          <a:lstStyle/>
          <a:p>
            <a:r>
              <a:rPr lang="en-GB" dirty="0" smtClean="0">
                <a:solidFill>
                  <a:srgbClr val="0070C0"/>
                </a:solidFill>
                <a:latin typeface="Comic Sans MS" pitchFamily="66" charset="0"/>
              </a:rPr>
              <a:t>Water is an integral part of life on this planet. It is an </a:t>
            </a:r>
            <a:r>
              <a:rPr lang="en-GB" dirty="0" err="1" smtClean="0">
                <a:solidFill>
                  <a:srgbClr val="0070C0"/>
                </a:solidFill>
                <a:latin typeface="Comic Sans MS" pitchFamily="66" charset="0"/>
              </a:rPr>
              <a:t>odorless</a:t>
            </a:r>
            <a:r>
              <a:rPr lang="en-GB" dirty="0" smtClean="0">
                <a:solidFill>
                  <a:srgbClr val="0070C0"/>
                </a:solidFill>
                <a:latin typeface="Comic Sans MS" pitchFamily="66" charset="0"/>
              </a:rPr>
              <a:t>, tasteless, substance that covers more than three-fourths of the Earth's surface. Most of the water on Earth, 97,5% to be exact, is salt water found in the oceans. We can not drink salt water or use it for crops because of the salt content. We can remove salt from ocean water, but the process is very expensive.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41929" y="260648"/>
            <a:ext cx="8462958" cy="830997"/>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THE WATER’S CYCLE STEPS ARE…</a:t>
            </a:r>
          </a:p>
        </p:txBody>
      </p:sp>
      <p:sp>
        <p:nvSpPr>
          <p:cNvPr id="3" name="2 CuadroTexto"/>
          <p:cNvSpPr txBox="1"/>
          <p:nvPr/>
        </p:nvSpPr>
        <p:spPr>
          <a:xfrm>
            <a:off x="323528" y="2060848"/>
            <a:ext cx="8568952" cy="4154984"/>
          </a:xfrm>
          <a:prstGeom prst="rect">
            <a:avLst/>
          </a:prstGeom>
          <a:noFill/>
        </p:spPr>
        <p:txBody>
          <a:bodyPr wrap="square" rtlCol="0">
            <a:spAutoFit/>
          </a:bodyPr>
          <a:lstStyle/>
          <a:p>
            <a:pPr marL="342900" indent="-342900">
              <a:buAutoNum type="alphaLcParenR"/>
            </a:pPr>
            <a:r>
              <a:rPr lang="es-ES" sz="4400" dirty="0" smtClean="0">
                <a:hlinkClick r:id="rId2" action="ppaction://hlinksldjump"/>
              </a:rPr>
              <a:t>Evaporation, </a:t>
            </a:r>
            <a:r>
              <a:rPr lang="es-ES" sz="4400" dirty="0" err="1" smtClean="0">
                <a:hlinkClick r:id="rId2" action="ppaction://hlinksldjump"/>
              </a:rPr>
              <a:t>condensation</a:t>
            </a:r>
            <a:r>
              <a:rPr lang="es-ES" sz="4400" dirty="0" smtClean="0">
                <a:hlinkClick r:id="rId2" action="ppaction://hlinksldjump"/>
              </a:rPr>
              <a:t> and </a:t>
            </a:r>
            <a:r>
              <a:rPr lang="es-ES" sz="4400" dirty="0" err="1" smtClean="0">
                <a:hlinkClick r:id="rId2" action="ppaction://hlinksldjump"/>
              </a:rPr>
              <a:t>precipitation</a:t>
            </a:r>
            <a:r>
              <a:rPr lang="es-ES" sz="4400" dirty="0" smtClean="0">
                <a:hlinkClick r:id="rId2" action="ppaction://hlinksldjump"/>
              </a:rPr>
              <a:t>.</a:t>
            </a:r>
            <a:endParaRPr lang="es-ES" sz="4400" dirty="0" smtClean="0"/>
          </a:p>
          <a:p>
            <a:pPr marL="342900" indent="-342900">
              <a:buAutoNum type="alphaLcParenR"/>
            </a:pPr>
            <a:r>
              <a:rPr lang="es-ES" sz="4400" dirty="0" smtClean="0">
                <a:hlinkClick r:id="rId3" action="ppaction://hlinksldjump"/>
              </a:rPr>
              <a:t>Condensation, </a:t>
            </a:r>
            <a:r>
              <a:rPr lang="es-ES" sz="4400" dirty="0" err="1" smtClean="0">
                <a:hlinkClick r:id="rId3" action="ppaction://hlinksldjump"/>
              </a:rPr>
              <a:t>evaporation</a:t>
            </a:r>
            <a:r>
              <a:rPr lang="es-ES" sz="4400" dirty="0" smtClean="0">
                <a:hlinkClick r:id="rId3" action="ppaction://hlinksldjump"/>
              </a:rPr>
              <a:t> and </a:t>
            </a:r>
            <a:r>
              <a:rPr lang="es-ES" sz="4400" dirty="0" err="1" smtClean="0">
                <a:hlinkClick r:id="rId3" action="ppaction://hlinksldjump"/>
              </a:rPr>
              <a:t>precipitation</a:t>
            </a:r>
            <a:r>
              <a:rPr lang="es-ES" sz="4400" dirty="0" smtClean="0"/>
              <a:t>.</a:t>
            </a:r>
          </a:p>
          <a:p>
            <a:pPr marL="342900" indent="-342900">
              <a:buAutoNum type="alphaLcParenR"/>
            </a:pPr>
            <a:r>
              <a:rPr lang="es-ES" sz="4400" dirty="0" smtClean="0">
                <a:hlinkClick r:id="rId3" action="ppaction://hlinksldjump"/>
              </a:rPr>
              <a:t>Precipitation, </a:t>
            </a:r>
            <a:r>
              <a:rPr lang="es-ES" sz="4400" dirty="0" err="1" smtClean="0">
                <a:hlinkClick r:id="rId3" action="ppaction://hlinksldjump"/>
              </a:rPr>
              <a:t>evaporation</a:t>
            </a:r>
            <a:r>
              <a:rPr lang="es-ES" sz="4400" dirty="0" smtClean="0">
                <a:hlinkClick r:id="rId3" action="ppaction://hlinksldjump"/>
              </a:rPr>
              <a:t> and </a:t>
            </a:r>
            <a:r>
              <a:rPr lang="es-ES" sz="4400" dirty="0" err="1" smtClean="0">
                <a:hlinkClick r:id="rId3" action="ppaction://hlinksldjump"/>
              </a:rPr>
              <a:t>condensation</a:t>
            </a:r>
            <a:r>
              <a:rPr lang="es-ES" sz="4400" dirty="0" smtClean="0"/>
              <a:t>.  </a:t>
            </a:r>
            <a:endParaRPr lang="es-ES" sz="4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appy.jpg"/>
          <p:cNvPicPr>
            <a:picLocks noChangeAspect="1"/>
          </p:cNvPicPr>
          <p:nvPr/>
        </p:nvPicPr>
        <p:blipFill>
          <a:blip r:embed="rId3" cstate="print"/>
          <a:stretch>
            <a:fillRect/>
          </a:stretch>
        </p:blipFill>
        <p:spPr>
          <a:xfrm>
            <a:off x="0" y="0"/>
            <a:ext cx="9144000" cy="6858000"/>
          </a:xfrm>
          <a:prstGeom prst="rect">
            <a:avLst/>
          </a:prstGeom>
        </p:spPr>
      </p:pic>
      <p:sp>
        <p:nvSpPr>
          <p:cNvPr id="4" name="3 Rectángulo"/>
          <p:cNvSpPr/>
          <p:nvPr/>
        </p:nvSpPr>
        <p:spPr>
          <a:xfrm>
            <a:off x="2699792" y="260648"/>
            <a:ext cx="3863558" cy="923330"/>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VERY GOOD!</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5" name="4 Rectángulo"/>
          <p:cNvSpPr/>
          <p:nvPr/>
        </p:nvSpPr>
        <p:spPr>
          <a:xfrm>
            <a:off x="3203848" y="1052736"/>
            <a:ext cx="2820516" cy="769441"/>
          </a:xfrm>
          <a:prstGeom prst="rect">
            <a:avLst/>
          </a:prstGeom>
          <a:noFill/>
        </p:spPr>
        <p:txBody>
          <a:bodyPr wrap="none" lIns="91440" tIns="45720" rIns="91440" bIns="45720">
            <a:spAutoFit/>
          </a:bodyPr>
          <a:lstStyle/>
          <a:p>
            <a:pPr algn="ct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YOU ROCK!</a:t>
            </a:r>
            <a:endParaRPr lang="es-E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5 Rectángulo">
            <a:hlinkClick r:id="rId4" action="ppaction://hlinksldjump"/>
          </p:cNvPr>
          <p:cNvSpPr/>
          <p:nvPr/>
        </p:nvSpPr>
        <p:spPr>
          <a:xfrm>
            <a:off x="177526" y="5661248"/>
            <a:ext cx="4581255" cy="830997"/>
          </a:xfrm>
          <a:prstGeom prst="rect">
            <a:avLst/>
          </a:prstGeom>
          <a:noFill/>
        </p:spPr>
        <p:txBody>
          <a:bodyPr wrap="none" lIns="91440" tIns="45720" rIns="91440" bIns="45720">
            <a:spAutoFit/>
          </a:bodyPr>
          <a:lstStyle/>
          <a:p>
            <a:pPr algn="ct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LAST </a:t>
            </a:r>
            <a:r>
              <a:rPr lang="es-ES" sz="48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question</a:t>
            </a: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es-E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7" name="j0214098.wav">
            <a:hlinkClick r:id="" action="ppaction://media"/>
          </p:cNvPr>
          <p:cNvPicPr>
            <a:picLocks noRot="1" noChangeAspect="1"/>
          </p:cNvPicPr>
          <p:nvPr>
            <a:wavAudioFile r:embed="rId1" name="j0214098.wav"/>
          </p:nvPr>
        </p:nvPicPr>
        <p:blipFill>
          <a:blip r:embed="rId5" cstate="print"/>
          <a:stretch>
            <a:fillRect/>
          </a:stretch>
        </p:blipFill>
        <p:spPr>
          <a:xfrm>
            <a:off x="8100392" y="1556792"/>
            <a:ext cx="72008" cy="720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sad_fishy-27.jpg"/>
          <p:cNvPicPr>
            <a:picLocks noChangeAspect="1"/>
          </p:cNvPicPr>
          <p:nvPr/>
        </p:nvPicPr>
        <p:blipFill>
          <a:blip r:embed="rId3" cstate="print"/>
          <a:stretch>
            <a:fillRect/>
          </a:stretch>
        </p:blipFill>
        <p:spPr>
          <a:xfrm>
            <a:off x="0" y="0"/>
            <a:ext cx="9144000" cy="6858000"/>
          </a:xfrm>
          <a:prstGeom prst="rect">
            <a:avLst/>
          </a:prstGeom>
        </p:spPr>
      </p:pic>
      <p:sp>
        <p:nvSpPr>
          <p:cNvPr id="3" name="2 Rectángulo"/>
          <p:cNvSpPr/>
          <p:nvPr/>
        </p:nvSpPr>
        <p:spPr>
          <a:xfrm>
            <a:off x="3347864" y="1412776"/>
            <a:ext cx="2629245" cy="923330"/>
          </a:xfrm>
          <a:prstGeom prst="rect">
            <a:avLst/>
          </a:prstGeom>
          <a:noFill/>
        </p:spPr>
        <p:txBody>
          <a:bodyPr wrap="none" lIns="91440" tIns="45720" rIns="91440" bIns="45720">
            <a:spAutoFit/>
          </a:bodyPr>
          <a:lstStyle/>
          <a:p>
            <a:pPr algn="ctr"/>
            <a:r>
              <a:rPr lang="es-E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OHHHH!</a:t>
            </a:r>
          </a:p>
        </p:txBody>
      </p:sp>
      <p:sp>
        <p:nvSpPr>
          <p:cNvPr id="5" name="4 Rectángulo">
            <a:hlinkClick r:id="rId4" action="ppaction://hlinksldjump"/>
          </p:cNvPr>
          <p:cNvSpPr/>
          <p:nvPr/>
        </p:nvSpPr>
        <p:spPr>
          <a:xfrm>
            <a:off x="2843808" y="4941168"/>
            <a:ext cx="3560142" cy="923330"/>
          </a:xfrm>
          <a:prstGeom prst="rect">
            <a:avLst/>
          </a:prstGeom>
        </p:spPr>
        <p:txBody>
          <a:bodyPr wrap="none">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TRY AGAIN!</a:t>
            </a:r>
            <a:endParaRPr lang="es-E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6" name="fail-trombone-03.mp3">
            <a:hlinkClick r:id="" action="ppaction://media"/>
          </p:cNvPr>
          <p:cNvPicPr>
            <a:picLocks noRot="1" noChangeAspect="1"/>
          </p:cNvPicPr>
          <p:nvPr>
            <a:audioFile r:link="rId1"/>
          </p:nvPr>
        </p:nvPicPr>
        <p:blipFill>
          <a:blip r:embed="rId5" cstate="print"/>
          <a:stretch>
            <a:fillRect/>
          </a:stretch>
        </p:blipFill>
        <p:spPr>
          <a:xfrm flipH="1">
            <a:off x="8667328" y="6381328"/>
            <a:ext cx="153144" cy="1531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9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72472" y="332656"/>
            <a:ext cx="7443063" cy="2800767"/>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GB" sz="4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the water that returns to </a:t>
            </a:r>
          </a:p>
          <a:p>
            <a:pPr algn="ctr"/>
            <a:r>
              <a:rPr lang="en-GB" sz="4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Earth as precipitation</a:t>
            </a:r>
          </a:p>
          <a:p>
            <a:pPr algn="ctr"/>
            <a:r>
              <a:rPr lang="en-GB" sz="4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runs off the surface </a:t>
            </a:r>
          </a:p>
          <a:p>
            <a:pPr algn="ctr"/>
            <a:r>
              <a:rPr lang="en-GB" sz="4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of the land. THIS IS CALLED…</a:t>
            </a:r>
            <a:endParaRPr lang="es-ES" sz="4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3 CuadroTexto"/>
          <p:cNvSpPr txBox="1"/>
          <p:nvPr/>
        </p:nvSpPr>
        <p:spPr>
          <a:xfrm>
            <a:off x="395536" y="3861048"/>
            <a:ext cx="8136904" cy="2308324"/>
          </a:xfrm>
          <a:prstGeom prst="rect">
            <a:avLst/>
          </a:prstGeom>
          <a:noFill/>
        </p:spPr>
        <p:txBody>
          <a:bodyPr wrap="square" rtlCol="0">
            <a:spAutoFit/>
          </a:bodyPr>
          <a:lstStyle/>
          <a:p>
            <a:pPr marL="342900" indent="-342900">
              <a:buAutoNum type="alphaLcParenR"/>
            </a:pPr>
            <a:r>
              <a:rPr lang="es-ES" sz="4800" dirty="0" smtClean="0">
                <a:hlinkClick r:id="rId2" action="ppaction://hlinksldjump"/>
              </a:rPr>
              <a:t>Surface </a:t>
            </a:r>
            <a:r>
              <a:rPr lang="es-ES" sz="4800" dirty="0" err="1" smtClean="0">
                <a:hlinkClick r:id="rId2" action="ppaction://hlinksldjump"/>
              </a:rPr>
              <a:t>runoff</a:t>
            </a:r>
            <a:endParaRPr lang="es-ES" sz="4800" dirty="0" smtClean="0"/>
          </a:p>
          <a:p>
            <a:pPr marL="342900" indent="-342900">
              <a:buAutoNum type="alphaLcParenR"/>
            </a:pPr>
            <a:r>
              <a:rPr lang="es-ES" sz="4800" dirty="0" smtClean="0">
                <a:hlinkClick r:id="rId3" action="ppaction://hlinksldjump"/>
              </a:rPr>
              <a:t>Precipitation</a:t>
            </a:r>
            <a:endParaRPr lang="es-ES" sz="4800" dirty="0" smtClean="0"/>
          </a:p>
          <a:p>
            <a:pPr marL="342900" indent="-342900">
              <a:buAutoNum type="alphaLcParenR"/>
            </a:pPr>
            <a:r>
              <a:rPr lang="es-ES" sz="4800" dirty="0" smtClean="0">
                <a:hlinkClick r:id="rId3" action="ppaction://hlinksldjump"/>
              </a:rPr>
              <a:t>Transpiration</a:t>
            </a:r>
            <a:r>
              <a:rPr lang="es-ES" sz="4800" dirty="0" smtClean="0"/>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happy.jpg"/>
          <p:cNvPicPr>
            <a:picLocks noChangeAspect="1"/>
          </p:cNvPicPr>
          <p:nvPr/>
        </p:nvPicPr>
        <p:blipFill>
          <a:blip r:embed="rId3" cstate="print"/>
          <a:stretch>
            <a:fillRect/>
          </a:stretch>
        </p:blipFill>
        <p:spPr>
          <a:xfrm>
            <a:off x="0" y="0"/>
            <a:ext cx="9144000" cy="6858000"/>
          </a:xfrm>
          <a:prstGeom prst="rect">
            <a:avLst/>
          </a:prstGeom>
        </p:spPr>
      </p:pic>
      <p:sp>
        <p:nvSpPr>
          <p:cNvPr id="4" name="3 Rectángulo"/>
          <p:cNvSpPr/>
          <p:nvPr/>
        </p:nvSpPr>
        <p:spPr>
          <a:xfrm>
            <a:off x="2699792" y="260648"/>
            <a:ext cx="3863558" cy="923330"/>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VERY GOOD!</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5" name="4 Rectángulo"/>
          <p:cNvSpPr/>
          <p:nvPr/>
        </p:nvSpPr>
        <p:spPr>
          <a:xfrm>
            <a:off x="3203848" y="1052736"/>
            <a:ext cx="2820516" cy="769441"/>
          </a:xfrm>
          <a:prstGeom prst="rect">
            <a:avLst/>
          </a:prstGeom>
          <a:noFill/>
        </p:spPr>
        <p:txBody>
          <a:bodyPr wrap="none" lIns="91440" tIns="45720" rIns="91440" bIns="45720">
            <a:spAutoFit/>
          </a:bodyPr>
          <a:lstStyle/>
          <a:p>
            <a:pPr algn="ctr"/>
            <a:r>
              <a:rPr lang="es-ES"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YOU ROCK!</a:t>
            </a:r>
            <a:endParaRPr lang="es-ES"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5 Rectángulo">
            <a:hlinkClick r:id="rId4" action="ppaction://hlinksldjump"/>
          </p:cNvPr>
          <p:cNvSpPr/>
          <p:nvPr/>
        </p:nvSpPr>
        <p:spPr>
          <a:xfrm>
            <a:off x="395536" y="5661248"/>
            <a:ext cx="3068469" cy="830997"/>
          </a:xfrm>
          <a:prstGeom prst="rect">
            <a:avLst/>
          </a:prstGeom>
          <a:noFill/>
        </p:spPr>
        <p:txBody>
          <a:bodyPr wrap="none" lIns="91440" tIns="45720" rIns="91440" bIns="45720">
            <a:spAutoFit/>
          </a:bodyPr>
          <a:lstStyle/>
          <a:p>
            <a:pPr algn="ctr"/>
            <a:r>
              <a:rPr lang="es-ES"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CLICK HERE</a:t>
            </a:r>
            <a:endParaRPr lang="es-E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7" name="j0214098.wav">
            <a:hlinkClick r:id="" action="ppaction://media"/>
          </p:cNvPr>
          <p:cNvPicPr>
            <a:picLocks noRot="1" noChangeAspect="1"/>
          </p:cNvPicPr>
          <p:nvPr>
            <a:wavAudioFile r:embed="rId1" name="j0214098.wav"/>
          </p:nvPr>
        </p:nvPicPr>
        <p:blipFill>
          <a:blip r:embed="rId5" cstate="print"/>
          <a:stretch>
            <a:fillRect/>
          </a:stretch>
        </p:blipFill>
        <p:spPr>
          <a:xfrm>
            <a:off x="8100392" y="1556792"/>
            <a:ext cx="72008" cy="7200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sad_fishy-27.jpg"/>
          <p:cNvPicPr>
            <a:picLocks noChangeAspect="1"/>
          </p:cNvPicPr>
          <p:nvPr/>
        </p:nvPicPr>
        <p:blipFill>
          <a:blip r:embed="rId3" cstate="print"/>
          <a:stretch>
            <a:fillRect/>
          </a:stretch>
        </p:blipFill>
        <p:spPr>
          <a:xfrm>
            <a:off x="0" y="0"/>
            <a:ext cx="9144000" cy="6858000"/>
          </a:xfrm>
          <a:prstGeom prst="rect">
            <a:avLst/>
          </a:prstGeom>
        </p:spPr>
      </p:pic>
      <p:sp>
        <p:nvSpPr>
          <p:cNvPr id="3" name="2 Rectángulo"/>
          <p:cNvSpPr/>
          <p:nvPr/>
        </p:nvSpPr>
        <p:spPr>
          <a:xfrm>
            <a:off x="3347864" y="1412776"/>
            <a:ext cx="2629245" cy="923330"/>
          </a:xfrm>
          <a:prstGeom prst="rect">
            <a:avLst/>
          </a:prstGeom>
          <a:noFill/>
        </p:spPr>
        <p:txBody>
          <a:bodyPr wrap="none" lIns="91440" tIns="45720" rIns="91440" bIns="45720">
            <a:spAutoFit/>
          </a:bodyPr>
          <a:lstStyle/>
          <a:p>
            <a:pPr algn="ctr"/>
            <a:r>
              <a:rPr lang="es-E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OHHHH!</a:t>
            </a:r>
          </a:p>
        </p:txBody>
      </p:sp>
      <p:sp>
        <p:nvSpPr>
          <p:cNvPr id="5" name="4 Rectángulo">
            <a:hlinkClick r:id="rId4" action="ppaction://hlinksldjump"/>
          </p:cNvPr>
          <p:cNvSpPr/>
          <p:nvPr/>
        </p:nvSpPr>
        <p:spPr>
          <a:xfrm>
            <a:off x="2843808" y="4941168"/>
            <a:ext cx="3560142" cy="923330"/>
          </a:xfrm>
          <a:prstGeom prst="rect">
            <a:avLst/>
          </a:prstGeom>
        </p:spPr>
        <p:txBody>
          <a:bodyPr wrap="none">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TRY AGAIN!</a:t>
            </a:r>
            <a:endParaRPr lang="es-E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6" name="fail-trombone-03.mp3">
            <a:hlinkClick r:id="" action="ppaction://media"/>
          </p:cNvPr>
          <p:cNvPicPr>
            <a:picLocks noRot="1" noChangeAspect="1"/>
          </p:cNvPicPr>
          <p:nvPr>
            <a:audioFile r:link="rId1"/>
          </p:nvPr>
        </p:nvPicPr>
        <p:blipFill>
          <a:blip r:embed="rId5" cstate="print"/>
          <a:stretch>
            <a:fillRect/>
          </a:stretch>
        </p:blipFill>
        <p:spPr>
          <a:xfrm flipH="1">
            <a:off x="8667328" y="6381328"/>
            <a:ext cx="153144" cy="1531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9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imagenes-disney.gif"/>
          <p:cNvPicPr>
            <a:picLocks noChangeAspect="1"/>
          </p:cNvPicPr>
          <p:nvPr/>
        </p:nvPicPr>
        <p:blipFill>
          <a:blip r:embed="rId2" cstate="print"/>
          <a:stretch>
            <a:fillRect/>
          </a:stretch>
        </p:blipFill>
        <p:spPr>
          <a:xfrm>
            <a:off x="2555776" y="2276872"/>
            <a:ext cx="3926929" cy="4162545"/>
          </a:xfrm>
          <a:prstGeom prst="rect">
            <a:avLst/>
          </a:prstGeom>
        </p:spPr>
      </p:pic>
      <p:sp>
        <p:nvSpPr>
          <p:cNvPr id="3" name="2 Rectángulo"/>
          <p:cNvSpPr/>
          <p:nvPr/>
        </p:nvSpPr>
        <p:spPr>
          <a:xfrm>
            <a:off x="1619672" y="548680"/>
            <a:ext cx="5832648" cy="1323439"/>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8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GOOD JOB!</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404664"/>
            <a:ext cx="5939639" cy="3570208"/>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4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Created</a:t>
            </a:r>
            <a:r>
              <a:rPr lang="es-E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4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by</a:t>
            </a:r>
            <a:r>
              <a:rPr lang="es-ES" sz="4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p>
          <a:p>
            <a:pPr algn="ctr"/>
            <a:endParaRPr lang="es-E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s-ES" sz="32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Conso</a:t>
            </a:r>
            <a:r>
              <a:rPr lang="es-ES" sz="32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32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clavijo</a:t>
            </a:r>
            <a:r>
              <a:rPr lang="es-ES" sz="32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32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viózquez</a:t>
            </a:r>
            <a:endParaRPr lang="es-ES" sz="32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s-E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Ana </a:t>
            </a:r>
            <a:r>
              <a:rPr lang="es-ES" sz="32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gómez</a:t>
            </a:r>
            <a:r>
              <a:rPr lang="es-E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mariscal</a:t>
            </a:r>
          </a:p>
          <a:p>
            <a:pPr algn="ctr"/>
            <a:r>
              <a:rPr lang="es-ES" sz="32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Maria</a:t>
            </a:r>
            <a:r>
              <a:rPr lang="es-ES" sz="32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ES" sz="32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isabel</a:t>
            </a:r>
            <a:r>
              <a:rPr lang="es-ES" sz="32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herrera </a:t>
            </a:r>
            <a:r>
              <a:rPr lang="es-ES" sz="32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beltrán</a:t>
            </a:r>
            <a:endParaRPr lang="es-ES" sz="32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s-E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Verónica turrillo olivera</a:t>
            </a:r>
            <a:endParaRPr lang="es-ES" sz="32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 name="2 Imagen" descr="clase.gif"/>
          <p:cNvPicPr>
            <a:picLocks noChangeAspect="1"/>
          </p:cNvPicPr>
          <p:nvPr/>
        </p:nvPicPr>
        <p:blipFill>
          <a:blip r:embed="rId2" cstate="print"/>
          <a:stretch>
            <a:fillRect/>
          </a:stretch>
        </p:blipFill>
        <p:spPr>
          <a:xfrm>
            <a:off x="5810250" y="3284984"/>
            <a:ext cx="3333750" cy="33337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bloglatierra1.gif"/>
          <p:cNvPicPr>
            <a:picLocks noChangeAspect="1"/>
          </p:cNvPicPr>
          <p:nvPr/>
        </p:nvPicPr>
        <p:blipFill>
          <a:blip r:embed="rId2" cstate="print"/>
          <a:stretch>
            <a:fillRect/>
          </a:stretch>
        </p:blipFill>
        <p:spPr>
          <a:xfrm>
            <a:off x="323528" y="1268760"/>
            <a:ext cx="3810000" cy="3810000"/>
          </a:xfrm>
          <a:prstGeom prst="rect">
            <a:avLst/>
          </a:prstGeom>
        </p:spPr>
      </p:pic>
      <p:sp>
        <p:nvSpPr>
          <p:cNvPr id="2" name="1 CuadroTexto"/>
          <p:cNvSpPr txBox="1"/>
          <p:nvPr/>
        </p:nvSpPr>
        <p:spPr>
          <a:xfrm>
            <a:off x="4211960" y="332657"/>
            <a:ext cx="4392488" cy="5847755"/>
          </a:xfrm>
          <a:prstGeom prst="rect">
            <a:avLst/>
          </a:prstGeom>
          <a:noFill/>
        </p:spPr>
        <p:txBody>
          <a:bodyPr wrap="square" rtlCol="0">
            <a:spAutoFit/>
          </a:bodyPr>
          <a:lstStyle/>
          <a:p>
            <a:r>
              <a:rPr lang="en-GB" sz="2200" dirty="0" smtClean="0">
                <a:solidFill>
                  <a:srgbClr val="0070C0"/>
                </a:solidFill>
                <a:latin typeface="Comic Sans MS" pitchFamily="66" charset="0"/>
              </a:rPr>
              <a:t>Only about 3% of Earth's water is fresh. Two percent of the Earth's water (about 66% of all fresh water) is in solid form, found in ice caps and glaciers. Because it is frozen and so far away, the fresh water in ice caps is not available for use by people or plants. That leaves about 1% of all the Earth's water in a form useable to humans and land animals. This fresh water is found in lakes, rivers, streams, ponds, and in the ground. (A small amount of water is found as </a:t>
            </a:r>
            <a:r>
              <a:rPr lang="en-GB" sz="2200" dirty="0" err="1" smtClean="0">
                <a:solidFill>
                  <a:srgbClr val="0070C0"/>
                </a:solidFill>
                <a:latin typeface="Comic Sans MS" pitchFamily="66" charset="0"/>
              </a:rPr>
              <a:t>vapor</a:t>
            </a:r>
            <a:r>
              <a:rPr lang="en-GB" sz="2200" dirty="0" smtClean="0">
                <a:solidFill>
                  <a:srgbClr val="0070C0"/>
                </a:solidFill>
                <a:latin typeface="Comic Sans MS" pitchFamily="66" charset="0"/>
              </a:rPr>
              <a:t> in the atmosphere.) </a:t>
            </a:r>
            <a:endParaRPr lang="es-ES" sz="2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39496" y="980728"/>
            <a:ext cx="7821372" cy="110799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6600" b="1" cap="all" spc="0"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Scientific</a:t>
            </a:r>
            <a:r>
              <a:rPr lang="es-ES" sz="66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es-ES" sz="6600" b="1" cap="all" spc="0"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concepts</a:t>
            </a:r>
            <a:endParaRPr lang="es-ES" sz="6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3" name="2 Imagen" descr="ciencia[1].gif"/>
          <p:cNvPicPr>
            <a:picLocks noChangeAspect="1"/>
          </p:cNvPicPr>
          <p:nvPr/>
        </p:nvPicPr>
        <p:blipFill>
          <a:blip r:embed="rId2" cstate="print"/>
          <a:stretch>
            <a:fillRect/>
          </a:stretch>
        </p:blipFill>
        <p:spPr>
          <a:xfrm>
            <a:off x="1331640" y="2132856"/>
            <a:ext cx="3929980" cy="4248627"/>
          </a:xfrm>
          <a:prstGeom prst="rect">
            <a:avLst/>
          </a:prstGeom>
        </p:spPr>
      </p:pic>
      <p:pic>
        <p:nvPicPr>
          <p:cNvPr id="4" name="3 Imagen" descr="anim_smoke.gif"/>
          <p:cNvPicPr>
            <a:picLocks noChangeAspect="1"/>
          </p:cNvPicPr>
          <p:nvPr/>
        </p:nvPicPr>
        <p:blipFill>
          <a:blip r:embed="rId3" cstate="print"/>
          <a:stretch>
            <a:fillRect/>
          </a:stretch>
        </p:blipFill>
        <p:spPr>
          <a:xfrm>
            <a:off x="2915816" y="2276872"/>
            <a:ext cx="2286000" cy="22860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04664"/>
            <a:ext cx="8640960" cy="5847755"/>
          </a:xfrm>
          <a:prstGeom prst="rect">
            <a:avLst/>
          </a:prstGeom>
          <a:noFill/>
        </p:spPr>
        <p:txBody>
          <a:bodyPr wrap="square" rtlCol="0">
            <a:spAutoFit/>
          </a:bodyPr>
          <a:lstStyle/>
          <a:p>
            <a:r>
              <a:rPr lang="en-GB" sz="3200" b="1" u="sng" dirty="0" smtClean="0">
                <a:solidFill>
                  <a:srgbClr val="00B0F0"/>
                </a:solidFill>
                <a:latin typeface="Comic Sans MS" pitchFamily="66" charset="0"/>
              </a:rPr>
              <a:t>Evaporation</a:t>
            </a:r>
            <a:r>
              <a:rPr lang="en-GB" sz="3200" b="1" u="sng" dirty="0" smtClean="0">
                <a:solidFill>
                  <a:srgbClr val="00B0F0"/>
                </a:solidFill>
              </a:rPr>
              <a:t> </a:t>
            </a:r>
            <a:r>
              <a:rPr lang="en-GB" sz="3200" u="sng" dirty="0" smtClean="0">
                <a:solidFill>
                  <a:srgbClr val="00B0F0"/>
                </a:solidFill>
              </a:rPr>
              <a:t> </a:t>
            </a:r>
            <a:endParaRPr lang="es-ES" sz="3200" u="sng" dirty="0" smtClean="0">
              <a:solidFill>
                <a:srgbClr val="00B0F0"/>
              </a:solidFill>
            </a:endParaRPr>
          </a:p>
          <a:p>
            <a:r>
              <a:rPr lang="en-GB" dirty="0" smtClean="0">
                <a:solidFill>
                  <a:srgbClr val="0070C0"/>
                </a:solidFill>
                <a:latin typeface="Comic Sans MS" pitchFamily="66" charset="0"/>
              </a:rPr>
              <a:t>Evaporation is the process where a liquid, </a:t>
            </a:r>
            <a:endParaRPr lang="en-GB" dirty="0" smtClean="0">
              <a:solidFill>
                <a:srgbClr val="0070C0"/>
              </a:solidFill>
              <a:latin typeface="Comic Sans MS" pitchFamily="66" charset="0"/>
            </a:endParaRPr>
          </a:p>
          <a:p>
            <a:r>
              <a:rPr lang="en-GB" dirty="0" smtClean="0">
                <a:solidFill>
                  <a:srgbClr val="0070C0"/>
                </a:solidFill>
                <a:latin typeface="Comic Sans MS" pitchFamily="66" charset="0"/>
              </a:rPr>
              <a:t>in </a:t>
            </a:r>
            <a:r>
              <a:rPr lang="en-GB" dirty="0" smtClean="0">
                <a:solidFill>
                  <a:srgbClr val="0070C0"/>
                </a:solidFill>
                <a:latin typeface="Comic Sans MS" pitchFamily="66" charset="0"/>
              </a:rPr>
              <a:t>this case water, changes from its </a:t>
            </a:r>
            <a:endParaRPr lang="en-GB" dirty="0" smtClean="0">
              <a:solidFill>
                <a:srgbClr val="0070C0"/>
              </a:solidFill>
              <a:latin typeface="Comic Sans MS" pitchFamily="66" charset="0"/>
            </a:endParaRPr>
          </a:p>
          <a:p>
            <a:r>
              <a:rPr lang="en-GB" dirty="0" smtClean="0">
                <a:solidFill>
                  <a:srgbClr val="0070C0"/>
                </a:solidFill>
                <a:latin typeface="Comic Sans MS" pitchFamily="66" charset="0"/>
              </a:rPr>
              <a:t>liquid </a:t>
            </a:r>
            <a:r>
              <a:rPr lang="en-GB" dirty="0" smtClean="0">
                <a:solidFill>
                  <a:srgbClr val="0070C0"/>
                </a:solidFill>
                <a:latin typeface="Comic Sans MS" pitchFamily="66" charset="0"/>
              </a:rPr>
              <a:t>state to a gaseous state. </a:t>
            </a: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r>
              <a:rPr lang="en-GB" dirty="0" smtClean="0">
                <a:solidFill>
                  <a:srgbClr val="0070C0"/>
                </a:solidFill>
                <a:latin typeface="Comic Sans MS" pitchFamily="66" charset="0"/>
              </a:rPr>
              <a:t>Liquid </a:t>
            </a:r>
            <a:r>
              <a:rPr lang="en-GB" dirty="0" smtClean="0">
                <a:solidFill>
                  <a:srgbClr val="0070C0"/>
                </a:solidFill>
                <a:latin typeface="Comic Sans MS" pitchFamily="66" charset="0"/>
              </a:rPr>
              <a:t>water becomes water </a:t>
            </a:r>
            <a:r>
              <a:rPr lang="en-GB" dirty="0" err="1" smtClean="0">
                <a:solidFill>
                  <a:srgbClr val="0070C0"/>
                </a:solidFill>
                <a:latin typeface="Comic Sans MS" pitchFamily="66" charset="0"/>
              </a:rPr>
              <a:t>vapor</a:t>
            </a:r>
            <a:r>
              <a:rPr lang="en-GB" dirty="0" smtClean="0">
                <a:solidFill>
                  <a:srgbClr val="0070C0"/>
                </a:solidFill>
                <a:latin typeface="Comic Sans MS" pitchFamily="66" charset="0"/>
              </a:rPr>
              <a:t>. </a:t>
            </a:r>
            <a:endParaRPr lang="en-GB" dirty="0" smtClean="0">
              <a:solidFill>
                <a:srgbClr val="0070C0"/>
              </a:solidFill>
              <a:latin typeface="Comic Sans MS" pitchFamily="66" charset="0"/>
            </a:endParaRPr>
          </a:p>
          <a:p>
            <a:r>
              <a:rPr lang="en-GB" dirty="0" smtClean="0">
                <a:solidFill>
                  <a:srgbClr val="0070C0"/>
                </a:solidFill>
                <a:latin typeface="Comic Sans MS" pitchFamily="66" charset="0"/>
              </a:rPr>
              <a:t>Although </a:t>
            </a:r>
            <a:r>
              <a:rPr lang="en-GB" dirty="0" smtClean="0">
                <a:solidFill>
                  <a:srgbClr val="0070C0"/>
                </a:solidFill>
                <a:latin typeface="Comic Sans MS" pitchFamily="66" charset="0"/>
              </a:rPr>
              <a:t>lower air pressure helps promote </a:t>
            </a:r>
            <a:endParaRPr lang="en-GB" dirty="0" smtClean="0">
              <a:solidFill>
                <a:srgbClr val="0070C0"/>
              </a:solidFill>
              <a:latin typeface="Comic Sans MS" pitchFamily="66" charset="0"/>
            </a:endParaRPr>
          </a:p>
          <a:p>
            <a:r>
              <a:rPr lang="en-GB" dirty="0" smtClean="0">
                <a:solidFill>
                  <a:srgbClr val="0070C0"/>
                </a:solidFill>
                <a:latin typeface="Comic Sans MS" pitchFamily="66" charset="0"/>
              </a:rPr>
              <a:t>evaporation</a:t>
            </a:r>
            <a:r>
              <a:rPr lang="en-GB" dirty="0" smtClean="0">
                <a:solidFill>
                  <a:srgbClr val="0070C0"/>
                </a:solidFill>
                <a:latin typeface="Comic Sans MS" pitchFamily="66" charset="0"/>
              </a:rPr>
              <a:t>, temperature is the primary </a:t>
            </a:r>
            <a:endParaRPr lang="en-GB" dirty="0" smtClean="0">
              <a:solidFill>
                <a:srgbClr val="0070C0"/>
              </a:solidFill>
              <a:latin typeface="Comic Sans MS" pitchFamily="66" charset="0"/>
            </a:endParaRPr>
          </a:p>
          <a:p>
            <a:r>
              <a:rPr lang="en-GB" dirty="0" smtClean="0">
                <a:solidFill>
                  <a:srgbClr val="0070C0"/>
                </a:solidFill>
                <a:latin typeface="Comic Sans MS" pitchFamily="66" charset="0"/>
              </a:rPr>
              <a:t>factor</a:t>
            </a:r>
            <a:r>
              <a:rPr lang="en-GB" dirty="0" smtClean="0">
                <a:solidFill>
                  <a:srgbClr val="0070C0"/>
                </a:solidFill>
                <a:latin typeface="Comic Sans MS" pitchFamily="66" charset="0"/>
              </a:rPr>
              <a:t>. For example, all of the water in a </a:t>
            </a:r>
            <a:endParaRPr lang="en-GB" dirty="0" smtClean="0">
              <a:solidFill>
                <a:srgbClr val="0070C0"/>
              </a:solidFill>
              <a:latin typeface="Comic Sans MS" pitchFamily="66" charset="0"/>
            </a:endParaRPr>
          </a:p>
          <a:p>
            <a:r>
              <a:rPr lang="en-GB" dirty="0" smtClean="0">
                <a:solidFill>
                  <a:srgbClr val="0070C0"/>
                </a:solidFill>
                <a:latin typeface="Comic Sans MS" pitchFamily="66" charset="0"/>
              </a:rPr>
              <a:t>pot </a:t>
            </a:r>
            <a:r>
              <a:rPr lang="en-GB" dirty="0" smtClean="0">
                <a:solidFill>
                  <a:srgbClr val="0070C0"/>
                </a:solidFill>
                <a:latin typeface="Comic Sans MS" pitchFamily="66" charset="0"/>
              </a:rPr>
              <a:t>left on a table will eventually evaporate. </a:t>
            </a:r>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r>
              <a:rPr lang="en-GB" dirty="0" smtClean="0">
                <a:solidFill>
                  <a:srgbClr val="0070C0"/>
                </a:solidFill>
                <a:latin typeface="Comic Sans MS" pitchFamily="66" charset="0"/>
              </a:rPr>
              <a:t>It </a:t>
            </a:r>
            <a:r>
              <a:rPr lang="en-GB" dirty="0" smtClean="0">
                <a:solidFill>
                  <a:srgbClr val="0070C0"/>
                </a:solidFill>
                <a:latin typeface="Comic Sans MS" pitchFamily="66" charset="0"/>
              </a:rPr>
              <a:t>may take several weeks. But, if that same pot of water is put on a stove and brought to a boiling temperature, the water will evaporate more quickly.  </a:t>
            </a:r>
            <a:endParaRPr lang="es-ES" dirty="0" smtClean="0">
              <a:solidFill>
                <a:srgbClr val="0070C0"/>
              </a:solidFill>
              <a:latin typeface="Comic Sans MS" pitchFamily="66" charset="0"/>
            </a:endParaRPr>
          </a:p>
          <a:p>
            <a:r>
              <a:rPr lang="en-GB" dirty="0" smtClean="0">
                <a:solidFill>
                  <a:srgbClr val="0070C0"/>
                </a:solidFill>
                <a:latin typeface="Comic Sans MS" pitchFamily="66" charset="0"/>
              </a:rPr>
              <a:t>During the water cycle some of the water in the oceans and freshwater bodies, such as lakes and rivers, is warmed by the sun and evaporates. During the process of evaporation, impurities in the water are left behind. As a result, the water that goes into the atmosphere is cleaner than it was on Earth.  </a:t>
            </a:r>
            <a:endParaRPr lang="es-ES" dirty="0"/>
          </a:p>
        </p:txBody>
      </p:sp>
      <p:pic>
        <p:nvPicPr>
          <p:cNvPr id="3" name="2 Imagen" descr="vapor_de_agua_producido_cuando_se_calienta_el_agua.jpg"/>
          <p:cNvPicPr>
            <a:picLocks noChangeAspect="1"/>
          </p:cNvPicPr>
          <p:nvPr/>
        </p:nvPicPr>
        <p:blipFill>
          <a:blip r:embed="rId2" cstate="print"/>
          <a:stretch>
            <a:fillRect/>
          </a:stretch>
        </p:blipFill>
        <p:spPr>
          <a:xfrm>
            <a:off x="5220072" y="188640"/>
            <a:ext cx="2641476" cy="378611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260648"/>
            <a:ext cx="8424936" cy="6401753"/>
          </a:xfrm>
          <a:prstGeom prst="rect">
            <a:avLst/>
          </a:prstGeom>
          <a:noFill/>
        </p:spPr>
        <p:txBody>
          <a:bodyPr wrap="square" rtlCol="0">
            <a:spAutoFit/>
          </a:bodyPr>
          <a:lstStyle/>
          <a:p>
            <a:r>
              <a:rPr lang="en-GB" sz="3200" b="1" u="sng" dirty="0" smtClean="0">
                <a:solidFill>
                  <a:srgbClr val="00B0F0"/>
                </a:solidFill>
                <a:latin typeface="Comic Sans MS" pitchFamily="66" charset="0"/>
              </a:rPr>
              <a:t>Condensation</a:t>
            </a:r>
            <a:r>
              <a:rPr lang="en-GB" sz="3200" b="1" dirty="0" smtClean="0">
                <a:solidFill>
                  <a:srgbClr val="00B0F0"/>
                </a:solidFill>
                <a:latin typeface="Comic Sans MS" pitchFamily="66" charset="0"/>
              </a:rPr>
              <a:t> </a:t>
            </a:r>
            <a:r>
              <a:rPr lang="en-GB" sz="3200" dirty="0" smtClean="0">
                <a:solidFill>
                  <a:srgbClr val="00B0F0"/>
                </a:solidFill>
                <a:latin typeface="Comic Sans MS" pitchFamily="66" charset="0"/>
              </a:rPr>
              <a:t> </a:t>
            </a:r>
            <a:endParaRPr lang="es-ES" sz="3200" dirty="0" smtClean="0">
              <a:solidFill>
                <a:srgbClr val="00B0F0"/>
              </a:solidFill>
              <a:latin typeface="Comic Sans MS" pitchFamily="66" charset="0"/>
            </a:endParaRPr>
          </a:p>
          <a:p>
            <a:r>
              <a:rPr lang="en-GB" dirty="0" smtClean="0">
                <a:solidFill>
                  <a:srgbClr val="0070C0"/>
                </a:solidFill>
                <a:latin typeface="Comic Sans MS" pitchFamily="66" charset="0"/>
              </a:rPr>
              <a:t>Condensation is the opposite of evaporation. Condensation occurs when a gas is changed into a liquid. Condensation occurs when the temperature of the </a:t>
            </a:r>
            <a:r>
              <a:rPr lang="en-GB" dirty="0" err="1" smtClean="0">
                <a:solidFill>
                  <a:srgbClr val="0070C0"/>
                </a:solidFill>
                <a:latin typeface="Comic Sans MS" pitchFamily="66" charset="0"/>
              </a:rPr>
              <a:t>vapor</a:t>
            </a:r>
            <a:r>
              <a:rPr lang="en-GB" dirty="0" smtClean="0">
                <a:solidFill>
                  <a:srgbClr val="0070C0"/>
                </a:solidFill>
                <a:latin typeface="Comic Sans MS" pitchFamily="66" charset="0"/>
              </a:rPr>
              <a:t> decreases.  </a:t>
            </a: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s-ES" dirty="0" smtClean="0">
              <a:solidFill>
                <a:srgbClr val="0070C0"/>
              </a:solidFill>
              <a:latin typeface="Comic Sans MS" pitchFamily="66" charset="0"/>
            </a:endParaRPr>
          </a:p>
          <a:p>
            <a:r>
              <a:rPr lang="en-GB" dirty="0" smtClean="0">
                <a:solidFill>
                  <a:srgbClr val="0070C0"/>
                </a:solidFill>
                <a:latin typeface="Comic Sans MS" pitchFamily="66" charset="0"/>
              </a:rPr>
              <a:t>When the water droplets formed from condensation are very small, they remain suspended in the atmosphere. These millions of droplets of suspended water form clouds in the sky or fog at ground level. Water condenses into droplets only when there are small dust particles present around which the droplet can form.  </a:t>
            </a:r>
            <a:endParaRPr lang="es-ES" dirty="0">
              <a:solidFill>
                <a:srgbClr val="0070C0"/>
              </a:solidFill>
              <a:latin typeface="Comic Sans MS" pitchFamily="66" charset="0"/>
            </a:endParaRPr>
          </a:p>
        </p:txBody>
      </p:sp>
      <p:pic>
        <p:nvPicPr>
          <p:cNvPr id="3" name="2 Imagen" descr="Hans_Haake_Cubo_de_condensaci__n_1963_-_1965.jpg"/>
          <p:cNvPicPr>
            <a:picLocks noChangeAspect="1"/>
          </p:cNvPicPr>
          <p:nvPr/>
        </p:nvPicPr>
        <p:blipFill>
          <a:blip r:embed="rId2" cstate="print"/>
          <a:stretch>
            <a:fillRect/>
          </a:stretch>
        </p:blipFill>
        <p:spPr>
          <a:xfrm>
            <a:off x="2483768" y="1556792"/>
            <a:ext cx="4128120" cy="330249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404664"/>
            <a:ext cx="8568952" cy="4462760"/>
          </a:xfrm>
          <a:prstGeom prst="rect">
            <a:avLst/>
          </a:prstGeom>
          <a:noFill/>
        </p:spPr>
        <p:txBody>
          <a:bodyPr wrap="square" rtlCol="0">
            <a:spAutoFit/>
          </a:bodyPr>
          <a:lstStyle/>
          <a:p>
            <a:r>
              <a:rPr lang="en-GB" sz="3200" b="1" u="sng" dirty="0" smtClean="0">
                <a:solidFill>
                  <a:srgbClr val="00B0F0"/>
                </a:solidFill>
                <a:latin typeface="Comic Sans MS" pitchFamily="66" charset="0"/>
              </a:rPr>
              <a:t>Precipitation</a:t>
            </a:r>
            <a:r>
              <a:rPr lang="en-GB" b="1" dirty="0" smtClean="0">
                <a:latin typeface="Comic Sans MS" pitchFamily="66" charset="0"/>
              </a:rPr>
              <a:t> </a:t>
            </a:r>
            <a:r>
              <a:rPr lang="en-GB" dirty="0" smtClean="0">
                <a:latin typeface="Comic Sans MS" pitchFamily="66" charset="0"/>
              </a:rPr>
              <a:t> </a:t>
            </a:r>
            <a:endParaRPr lang="es-ES" dirty="0" smtClean="0">
              <a:latin typeface="Comic Sans MS" pitchFamily="66" charset="0"/>
            </a:endParaRPr>
          </a:p>
          <a:p>
            <a:r>
              <a:rPr lang="en-GB" dirty="0" smtClean="0">
                <a:solidFill>
                  <a:srgbClr val="0070C0"/>
                </a:solidFill>
                <a:latin typeface="Comic Sans MS" pitchFamily="66" charset="0"/>
              </a:rPr>
              <a:t>When the temperature and atmospheric pressure are right, the small droplets of water in clouds form larger droplets and precipitation occurs. The raindrops fall to Earth.  </a:t>
            </a:r>
            <a:endParaRPr lang="es-ES" dirty="0" smtClean="0">
              <a:solidFill>
                <a:srgbClr val="0070C0"/>
              </a:solidFill>
              <a:latin typeface="Comic Sans MS" pitchFamily="66" charset="0"/>
            </a:endParaRPr>
          </a:p>
          <a:p>
            <a:r>
              <a:rPr lang="en-GB" dirty="0" smtClean="0">
                <a:solidFill>
                  <a:srgbClr val="0070C0"/>
                </a:solidFill>
                <a:latin typeface="Comic Sans MS" pitchFamily="66" charset="0"/>
              </a:rPr>
              <a:t>As a result of evaporation, condensation and precipitation, water travels from the surface of the Earth goes into the atmosphere, and returns to Earth again.  </a:t>
            </a: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endParaRPr lang="en-GB" dirty="0" smtClean="0">
              <a:solidFill>
                <a:srgbClr val="0070C0"/>
              </a:solidFill>
              <a:latin typeface="Comic Sans MS" pitchFamily="66" charset="0"/>
            </a:endParaRPr>
          </a:p>
          <a:p>
            <a:r>
              <a:rPr lang="en-GB" dirty="0" smtClean="0">
                <a:solidFill>
                  <a:srgbClr val="0070C0"/>
                </a:solidFill>
                <a:latin typeface="Comic Sans MS" pitchFamily="66" charset="0"/>
              </a:rPr>
              <a:t/>
            </a:r>
            <a:br>
              <a:rPr lang="en-GB" dirty="0" smtClean="0">
                <a:solidFill>
                  <a:srgbClr val="0070C0"/>
                </a:solidFill>
                <a:latin typeface="Comic Sans MS" pitchFamily="66" charset="0"/>
              </a:rPr>
            </a:br>
            <a:r>
              <a:rPr lang="en-GB" dirty="0" smtClean="0">
                <a:solidFill>
                  <a:srgbClr val="0070C0"/>
                </a:solidFill>
                <a:latin typeface="Comic Sans MS" pitchFamily="66" charset="0"/>
              </a:rPr>
              <a:t>  </a:t>
            </a:r>
            <a:endParaRPr lang="es-ES" dirty="0" smtClean="0">
              <a:solidFill>
                <a:srgbClr val="0070C0"/>
              </a:solidFill>
              <a:latin typeface="Comic Sans MS" pitchFamily="66" charset="0"/>
            </a:endParaRPr>
          </a:p>
        </p:txBody>
      </p:sp>
      <p:pic>
        <p:nvPicPr>
          <p:cNvPr id="3" name="2 Imagen" descr="bosquese3.gif"/>
          <p:cNvPicPr>
            <a:picLocks noChangeAspect="1"/>
          </p:cNvPicPr>
          <p:nvPr/>
        </p:nvPicPr>
        <p:blipFill>
          <a:blip r:embed="rId2" cstate="print"/>
          <a:stretch>
            <a:fillRect/>
          </a:stretch>
        </p:blipFill>
        <p:spPr>
          <a:xfrm>
            <a:off x="1763688" y="2636912"/>
            <a:ext cx="5406005" cy="36004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3528" y="404664"/>
            <a:ext cx="8640960" cy="2800767"/>
          </a:xfrm>
          <a:prstGeom prst="rect">
            <a:avLst/>
          </a:prstGeom>
          <a:noFill/>
        </p:spPr>
        <p:txBody>
          <a:bodyPr wrap="square" rtlCol="0">
            <a:spAutoFit/>
          </a:bodyPr>
          <a:lstStyle/>
          <a:p>
            <a:r>
              <a:rPr lang="en-GB" sz="3200" b="1" u="sng" dirty="0" smtClean="0">
                <a:solidFill>
                  <a:srgbClr val="00B0F0"/>
                </a:solidFill>
                <a:latin typeface="Comic Sans MS" pitchFamily="66" charset="0"/>
              </a:rPr>
              <a:t>Surface </a:t>
            </a:r>
            <a:r>
              <a:rPr lang="en-GB" sz="3200" b="1" u="sng" dirty="0" smtClean="0">
                <a:solidFill>
                  <a:srgbClr val="00B0F0"/>
                </a:solidFill>
                <a:latin typeface="Comic Sans MS" pitchFamily="66" charset="0"/>
              </a:rPr>
              <a:t>Runoff</a:t>
            </a:r>
            <a:endParaRPr lang="en-GB" sz="3200" u="sng" dirty="0" smtClean="0">
              <a:solidFill>
                <a:srgbClr val="00B0F0"/>
              </a:solidFill>
              <a:latin typeface="Comic Sans MS" pitchFamily="66" charset="0"/>
            </a:endParaRPr>
          </a:p>
          <a:p>
            <a:r>
              <a:rPr lang="en-GB" dirty="0" smtClean="0">
                <a:solidFill>
                  <a:srgbClr val="0070C0"/>
                </a:solidFill>
                <a:latin typeface="Comic Sans MS" pitchFamily="66" charset="0"/>
              </a:rPr>
              <a:t>Much </a:t>
            </a:r>
            <a:r>
              <a:rPr lang="en-GB" dirty="0" smtClean="0">
                <a:solidFill>
                  <a:srgbClr val="0070C0"/>
                </a:solidFill>
                <a:latin typeface="Comic Sans MS" pitchFamily="66" charset="0"/>
              </a:rPr>
              <a:t>of the water that returns to Earth as precipitation runs off the surface of the land, and flows down hill into streams, rivers, ponds and lakes. Small streams flow into larger streams, then into rivers, and eventually the water flows into the ocean.  </a:t>
            </a:r>
            <a:endParaRPr lang="es-ES" dirty="0" smtClean="0">
              <a:solidFill>
                <a:srgbClr val="0070C0"/>
              </a:solidFill>
              <a:latin typeface="Comic Sans MS" pitchFamily="66" charset="0"/>
            </a:endParaRPr>
          </a:p>
          <a:p>
            <a:r>
              <a:rPr lang="en-GB" dirty="0" smtClean="0">
                <a:solidFill>
                  <a:srgbClr val="0070C0"/>
                </a:solidFill>
                <a:latin typeface="Comic Sans MS" pitchFamily="66" charset="0"/>
              </a:rPr>
              <a:t>Surface runoff is an important part of the water cycle because, through surface runoff, much of the water returns again to the oceans, where a great deal of evaporation occurs. </a:t>
            </a:r>
            <a:endParaRPr lang="es-ES" dirty="0" smtClean="0">
              <a:solidFill>
                <a:srgbClr val="0070C0"/>
              </a:solidFill>
              <a:latin typeface="Comic Sans MS" pitchFamily="66" charset="0"/>
            </a:endParaRPr>
          </a:p>
          <a:p>
            <a:endParaRPr lang="es-ES" dirty="0"/>
          </a:p>
        </p:txBody>
      </p:sp>
      <p:pic>
        <p:nvPicPr>
          <p:cNvPr id="3" name="2 Imagen" descr="agua2xi2.jpg"/>
          <p:cNvPicPr>
            <a:picLocks noChangeAspect="1"/>
          </p:cNvPicPr>
          <p:nvPr/>
        </p:nvPicPr>
        <p:blipFill>
          <a:blip r:embed="rId2" cstate="print"/>
          <a:stretch>
            <a:fillRect/>
          </a:stretch>
        </p:blipFill>
        <p:spPr>
          <a:xfrm>
            <a:off x="3923928" y="3212976"/>
            <a:ext cx="4639242" cy="3206876"/>
          </a:xfrm>
          <a:prstGeom prst="rect">
            <a:avLst/>
          </a:prstGeom>
        </p:spPr>
      </p:pic>
      <p:pic>
        <p:nvPicPr>
          <p:cNvPr id="4" name="3 Imagen" descr="rio-com-agua-movimento.gif"/>
          <p:cNvPicPr>
            <a:picLocks noChangeAspect="1"/>
          </p:cNvPicPr>
          <p:nvPr/>
        </p:nvPicPr>
        <p:blipFill>
          <a:blip r:embed="rId3" cstate="print"/>
          <a:stretch>
            <a:fillRect/>
          </a:stretch>
        </p:blipFill>
        <p:spPr>
          <a:xfrm>
            <a:off x="683568" y="3212976"/>
            <a:ext cx="3168352" cy="260582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607</Words>
  <Application>Microsoft Office PowerPoint</Application>
  <PresentationFormat>Presentación en pantalla (4:3)</PresentationFormat>
  <Paragraphs>187</Paragraphs>
  <Slides>37</Slides>
  <Notes>0</Notes>
  <HiddenSlides>0</HiddenSlides>
  <MMClips>14</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cp:lastModifiedBy>Servicio de Informatica</cp:lastModifiedBy>
  <cp:revision>70</cp:revision>
  <dcterms:modified xsi:type="dcterms:W3CDTF">2011-12-22T20:18:03Z</dcterms:modified>
</cp:coreProperties>
</file>