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  <p:sldId id="258" r:id="rId8"/>
  </p:sldIdLst>
  <p:sldSz cx="7772400" cy="10058400"/>
  <p:notesSz cx="7772400" cy="1005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3118104"/>
            <a:ext cx="660654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5632704"/>
            <a:ext cx="544068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8620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002786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620" y="402336"/>
            <a:ext cx="6995160" cy="1609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2313432"/>
            <a:ext cx="6995160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42616" y="9354312"/>
            <a:ext cx="2487168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8620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96128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hyperlink" Target="mailto:contactus@turkeyvisa-online.org" TargetMode="External"/><Relationship Id="rId3" Type="http://schemas.openxmlformats.org/officeDocument/2006/relationships/hyperlink" Target="https://www.turkeyonline-visa.com/is/visa/" TargetMode="External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08659" y="687069"/>
            <a:ext cx="6349365" cy="8538210"/>
          </a:xfrm>
          <a:prstGeom prst="rect">
            <a:avLst/>
          </a:prstGeom>
        </p:spPr>
        <p:txBody>
          <a:bodyPr wrap="square" lIns="0" tIns="24765" rIns="0" bIns="0" rtlCol="0" vert="horz">
            <a:spAutoFit/>
          </a:bodyPr>
          <a:lstStyle/>
          <a:p>
            <a:pPr marL="12700" marR="386080">
              <a:lnSpc>
                <a:spcPts val="1130"/>
              </a:lnSpc>
              <a:spcBef>
                <a:spcPts val="195"/>
              </a:spcBef>
              <a:tabLst>
                <a:tab pos="1764664" algn="l"/>
              </a:tabLst>
            </a:pPr>
            <a:r>
              <a:rPr dirty="0" sz="1000" spc="-5">
                <a:latin typeface="Courier New"/>
                <a:cs typeface="Courier New"/>
              </a:rPr>
              <a:t>Business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Name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:TURKEY	Official Government Immigration Visa Application Online </a:t>
            </a:r>
            <a:r>
              <a:rPr dirty="0" sz="1000" spc="-58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ICELAND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vegabréfsáritunarumsókn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innflytjendamiðstöð</a:t>
            </a:r>
            <a:endParaRPr sz="1000">
              <a:latin typeface="Courier New"/>
              <a:cs typeface="Courier New"/>
            </a:endParaRPr>
          </a:p>
          <a:p>
            <a:pPr marL="12700" marR="2747645">
              <a:lnSpc>
                <a:spcPts val="2270"/>
              </a:lnSpc>
              <a:spcBef>
                <a:spcPts val="225"/>
              </a:spcBef>
              <a:tabLst>
                <a:tab pos="697865" algn="l"/>
              </a:tabLst>
            </a:pPr>
            <a:r>
              <a:rPr dirty="0" sz="1000" spc="-5">
                <a:latin typeface="Courier New"/>
                <a:cs typeface="Courier New"/>
              </a:rPr>
              <a:t>Address </a:t>
            </a:r>
            <a:r>
              <a:rPr dirty="0" sz="1000">
                <a:latin typeface="Courier New"/>
                <a:cs typeface="Courier New"/>
              </a:rPr>
              <a:t>: </a:t>
            </a:r>
            <a:r>
              <a:rPr dirty="0" sz="1000" spc="-5">
                <a:latin typeface="Courier New"/>
                <a:cs typeface="Courier New"/>
              </a:rPr>
              <a:t>Engjateigur 7, 105 Reykjavík, Iceland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Phone </a:t>
            </a:r>
            <a:r>
              <a:rPr dirty="0" sz="1000">
                <a:latin typeface="Courier New"/>
                <a:cs typeface="Courier New"/>
              </a:rPr>
              <a:t>:	</a:t>
            </a:r>
            <a:r>
              <a:rPr dirty="0" sz="1000" spc="-5">
                <a:latin typeface="Courier New"/>
                <a:cs typeface="Courier New"/>
              </a:rPr>
              <a:t>+354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595 2200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819"/>
              </a:spcBef>
            </a:pPr>
            <a:r>
              <a:rPr dirty="0" sz="1000" spc="-5">
                <a:latin typeface="Courier New"/>
                <a:cs typeface="Courier New"/>
              </a:rPr>
              <a:t>Email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  <a:hlinkClick r:id="rId2"/>
              </a:rPr>
              <a:t>contactus@turkeyvisa-online.org</a:t>
            </a:r>
            <a:endParaRPr sz="1000">
              <a:latin typeface="Courier New"/>
              <a:cs typeface="Courier New"/>
            </a:endParaRPr>
          </a:p>
          <a:p>
            <a:pPr marL="12700" marR="2366010">
              <a:lnSpc>
                <a:spcPct val="189200"/>
              </a:lnSpc>
            </a:pPr>
            <a:r>
              <a:rPr dirty="0" sz="1000" spc="-5">
                <a:latin typeface="Courier New"/>
                <a:cs typeface="Courier New"/>
              </a:rPr>
              <a:t>Website </a:t>
            </a:r>
            <a:r>
              <a:rPr dirty="0" sz="1000">
                <a:latin typeface="Courier New"/>
                <a:cs typeface="Courier New"/>
              </a:rPr>
              <a:t>: </a:t>
            </a:r>
            <a:r>
              <a:rPr dirty="0" sz="1000" spc="-5">
                <a:latin typeface="Courier New"/>
                <a:cs typeface="Courier New"/>
                <a:hlinkClick r:id="rId3"/>
              </a:rPr>
              <a:t>https://www.turkeyonline-visa.com/is/visa/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Category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Travel Visa</a:t>
            </a:r>
            <a:endParaRPr sz="1000">
              <a:latin typeface="Courier New"/>
              <a:cs typeface="Courier New"/>
            </a:endParaRPr>
          </a:p>
          <a:p>
            <a:pPr marL="12700" marR="4424045">
              <a:lnSpc>
                <a:spcPct val="189200"/>
              </a:lnSpc>
            </a:pPr>
            <a:r>
              <a:rPr dirty="0" sz="1000" spc="-5">
                <a:latin typeface="Courier New"/>
                <a:cs typeface="Courier New"/>
              </a:rPr>
              <a:t>Business Hours </a:t>
            </a:r>
            <a:r>
              <a:rPr dirty="0" sz="1000">
                <a:latin typeface="Courier New"/>
                <a:cs typeface="Courier New"/>
              </a:rPr>
              <a:t>: </a:t>
            </a:r>
            <a:r>
              <a:rPr dirty="0" sz="1000" spc="-5">
                <a:latin typeface="Courier New"/>
                <a:cs typeface="Courier New"/>
              </a:rPr>
              <a:t>24/7/365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Business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Logo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Attached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9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  <a:tabLst>
                <a:tab pos="3669665" algn="l"/>
              </a:tabLst>
            </a:pPr>
            <a:r>
              <a:rPr dirty="0" sz="1000" spc="-5">
                <a:latin typeface="Courier New"/>
                <a:cs typeface="Courier New"/>
              </a:rPr>
              <a:t>Owner </a:t>
            </a:r>
            <a:r>
              <a:rPr dirty="0" sz="1000">
                <a:latin typeface="Courier New"/>
                <a:cs typeface="Courier New"/>
              </a:rPr>
              <a:t>/ </a:t>
            </a:r>
            <a:r>
              <a:rPr dirty="0" sz="1000" spc="-5">
                <a:latin typeface="Courier New"/>
                <a:cs typeface="Courier New"/>
              </a:rPr>
              <a:t>Official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Contact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Name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:Hailay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Jonathan	MaryAnne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</a:pP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ct val="94600"/>
              </a:lnSpc>
            </a:pPr>
            <a:r>
              <a:rPr dirty="0" sz="1000" spc="-5">
                <a:latin typeface="Courier New"/>
                <a:cs typeface="Courier New"/>
              </a:rPr>
              <a:t>Description :Rafræn vegabréfsáritun Tyrkland (e Visa) er opinbert ferðaskilríki,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svipað og vegabréfsáritun, gefið út af tyrkneskum stjórnvöldum til að komast inn </a:t>
            </a:r>
            <a:r>
              <a:rPr dirty="0" sz="1000">
                <a:latin typeface="Courier New"/>
                <a:cs typeface="Courier New"/>
              </a:rPr>
              <a:t>í 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og ferðast innan Tyrklands. Rafrænt vegabréfsáritunarkerfi var hleypt af stokkunum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árið 2013 af tyrkneska utanríkisráðuneytinu til að koma </a:t>
            </a:r>
            <a:r>
              <a:rPr dirty="0" sz="1000">
                <a:latin typeface="Courier New"/>
                <a:cs typeface="Courier New"/>
              </a:rPr>
              <a:t>í </a:t>
            </a:r>
            <a:r>
              <a:rPr dirty="0" sz="1000" spc="-5">
                <a:latin typeface="Courier New"/>
                <a:cs typeface="Courier New"/>
              </a:rPr>
              <a:t>stað gamla límmiðans og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stimpil vegabréfsáritunar. Ferðamenn sem uppfylla kröfurnar geta haldið áfram að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sækja um eVisa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netinu. Handhafi Tyrklands </a:t>
            </a:r>
            <a:r>
              <a:rPr dirty="0" sz="1000">
                <a:latin typeface="Courier New"/>
                <a:cs typeface="Courier New"/>
              </a:rPr>
              <a:t>e </a:t>
            </a:r>
            <a:r>
              <a:rPr dirty="0" sz="1000" spc="-5">
                <a:latin typeface="Courier New"/>
                <a:cs typeface="Courier New"/>
              </a:rPr>
              <a:t>Visa er gjaldgengur fyrir dvöl </a:t>
            </a:r>
            <a:r>
              <a:rPr dirty="0" sz="1000">
                <a:latin typeface="Courier New"/>
                <a:cs typeface="Courier New"/>
              </a:rPr>
              <a:t>í </a:t>
            </a:r>
            <a:r>
              <a:rPr dirty="0" sz="1000" spc="-5">
                <a:latin typeface="Courier New"/>
                <a:cs typeface="Courier New"/>
              </a:rPr>
              <a:t>allt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að 30 daga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samtals 90 dögum eftir þjóðerni handhafa. Þetta nýja kerfi hefur gert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vinnslu vegabréfsáritunar fyrir ferðaþjónustu og viðskiptaferðir til Tyrklands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áreynslulausa og hagkvæma svo framarlega sem umsókn þín er lokið. Þú getur fengið </a:t>
            </a:r>
            <a:r>
              <a:rPr dirty="0" sz="1000">
                <a:latin typeface="Courier New"/>
                <a:cs typeface="Courier New"/>
              </a:rPr>
              <a:t>e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hvar sem er með nettengingu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innan við </a:t>
            </a:r>
            <a:r>
              <a:rPr dirty="0" sz="1000">
                <a:latin typeface="Courier New"/>
                <a:cs typeface="Courier New"/>
              </a:rPr>
              <a:t>1 </a:t>
            </a:r>
            <a:r>
              <a:rPr dirty="0" sz="1000" spc="-5">
                <a:latin typeface="Courier New"/>
                <a:cs typeface="Courier New"/>
              </a:rPr>
              <a:t>klukkustund (Rush Processing),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Tyrklands </a:t>
            </a:r>
            <a:r>
              <a:rPr dirty="0" sz="1000">
                <a:latin typeface="Courier New"/>
                <a:cs typeface="Courier New"/>
              </a:rPr>
              <a:t>e </a:t>
            </a:r>
            <a:r>
              <a:rPr dirty="0" sz="1000" spc="-5">
                <a:latin typeface="Courier New"/>
                <a:cs typeface="Courier New"/>
              </a:rPr>
              <a:t>Visa ætti að vera tilbúið. Embættismenn senda Tyrkland </a:t>
            </a:r>
            <a:r>
              <a:rPr dirty="0" sz="1000">
                <a:latin typeface="Courier New"/>
                <a:cs typeface="Courier New"/>
              </a:rPr>
              <a:t>e </a:t>
            </a:r>
            <a:r>
              <a:rPr dirty="0" sz="1000" spc="-5">
                <a:latin typeface="Courier New"/>
                <a:cs typeface="Courier New"/>
              </a:rPr>
              <a:t>Visa beint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netfang umsækjanda, sem er það sem þú framvísar til yfirmanna </a:t>
            </a:r>
            <a:r>
              <a:rPr dirty="0" sz="1000">
                <a:latin typeface="Courier New"/>
                <a:cs typeface="Courier New"/>
              </a:rPr>
              <a:t>í </a:t>
            </a:r>
            <a:r>
              <a:rPr dirty="0" sz="1000" spc="-5">
                <a:latin typeface="Courier New"/>
                <a:cs typeface="Courier New"/>
              </a:rPr>
              <a:t>komuhöfninni sem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softcopy eða hardcopy til staðfestingar. Tyrknesk stjórnvöld krefjast þess að allir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ferðamenn, þar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meðal börn undir lögaldri, hafi gilda vegabréfsáritun.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milli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apríl 2013 og janúar 2017 hefur tyrknesk stjórnvöld gefið út yfir 16 milljónir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rafrænna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vegabréfsáritana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til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ferðamanna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í</a:t>
            </a:r>
            <a:r>
              <a:rPr dirty="0" sz="1000" spc="-5">
                <a:latin typeface="Courier New"/>
                <a:cs typeface="Courier New"/>
              </a:rPr>
              <a:t> viðskipta-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og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ferðamannaskyni.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100"/>
              </a:lnSpc>
            </a:pPr>
            <a:r>
              <a:rPr dirty="0" sz="1000" spc="-5">
                <a:latin typeface="Courier New"/>
                <a:cs typeface="Courier New"/>
              </a:rPr>
              <a:t>Umsóknarferlið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auðvelt en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greint er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frá því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að margir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geri algengar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villur </a:t>
            </a:r>
            <a:r>
              <a:rPr dirty="0" sz="1000">
                <a:latin typeface="Courier New"/>
                <a:cs typeface="Courier New"/>
              </a:rPr>
              <a:t>í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ct val="94600"/>
              </a:lnSpc>
              <a:spcBef>
                <a:spcPts val="35"/>
              </a:spcBef>
            </a:pPr>
            <a:r>
              <a:rPr dirty="0" sz="1000" spc="-5">
                <a:latin typeface="Courier New"/>
                <a:cs typeface="Courier New"/>
              </a:rPr>
              <a:t>umsókn sinni eða hafi ófullnægjandi upplýsingar. Umsóknareyðublað fyrir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 fyrir Tyrkland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 er </a:t>
            </a:r>
            <a:r>
              <a:rPr dirty="0" sz="1000">
                <a:latin typeface="Courier New"/>
                <a:cs typeface="Courier New"/>
              </a:rPr>
              <a:t>í </a:t>
            </a:r>
            <a:r>
              <a:rPr dirty="0" sz="1000" spc="-5">
                <a:latin typeface="Courier New"/>
                <a:cs typeface="Courier New"/>
              </a:rPr>
              <a:t>boði fyrir alla íbúa Bandaríkjanna,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Evrópu,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Bretlandi,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Ástralíu,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Nýja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Sjálandi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og</a:t>
            </a:r>
            <a:r>
              <a:rPr dirty="0" sz="1000" spc="5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Kanadabúum.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Tyrkland vegabréfsáritunarumsókn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vegabréfsáritunarumsókn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evisa Tyrkland, Tyrkland evisa, 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viðskiptavisa,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læknis</a:t>
            </a:r>
            <a:r>
              <a:rPr dirty="0" sz="1000" spc="8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vegabréfsáritun,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8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ferðamanna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vegabréfsáritun, Tyrkland vegabréfsáritun, Tyrkland vegabréfsáritun, 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Tyrkland vegabréfsáritun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vegabréfsáritun til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Tyrkland, vegabréfsáritun fyrir Tyrkland, Tyrkland evisa, evisa Tyrkland, 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viðskiptavisa,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ferðamanna</a:t>
            </a:r>
            <a:r>
              <a:rPr dirty="0" sz="1000" spc="8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vegabréfsáritun,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8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læknis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vegabréfsáritun, Tyrkland vegabréfsáritun umsóknarmiðstöð, Tyrkland vegabréfsáritun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fyrir</a:t>
            </a:r>
            <a:r>
              <a:rPr dirty="0" sz="1000" spc="5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kóreska</a:t>
            </a:r>
            <a:r>
              <a:rPr dirty="0" sz="1000" spc="5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ríkisborgara,</a:t>
            </a:r>
            <a:r>
              <a:rPr dirty="0" sz="1000" spc="5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5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</a:t>
            </a:r>
            <a:r>
              <a:rPr dirty="0" sz="1000" spc="5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frá</a:t>
            </a:r>
            <a:r>
              <a:rPr dirty="0" sz="1000" spc="5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Kóreu.</a:t>
            </a:r>
            <a:r>
              <a:rPr dirty="0" sz="1000" spc="5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brýn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til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Tyrklands,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neyðartilvik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vegna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vegabréfsáritunar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í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100"/>
              </a:lnSpc>
            </a:pPr>
            <a:r>
              <a:rPr dirty="0" sz="1000" spc="-5">
                <a:latin typeface="Courier New"/>
                <a:cs typeface="Courier New"/>
              </a:rPr>
              <a:t>Vegabréfsáritun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fyrir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fyrir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þýska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ríkisborgara,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</a:t>
            </a:r>
            <a:endParaRPr sz="1000">
              <a:latin typeface="Courier New"/>
              <a:cs typeface="Courier New"/>
            </a:endParaRPr>
          </a:p>
          <a:p>
            <a:pPr marL="12700" marR="81280">
              <a:lnSpc>
                <a:spcPct val="94600"/>
              </a:lnSpc>
              <a:spcBef>
                <a:spcPts val="35"/>
              </a:spcBef>
            </a:pPr>
            <a:r>
              <a:rPr dirty="0" sz="1000" spc="-5">
                <a:latin typeface="Courier New"/>
                <a:cs typeface="Courier New"/>
              </a:rPr>
              <a:t>fyrir okkur ríkisborgara, Tyrkland vegabréfsáritun fyrir Tyrkneska ríkisborgara,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 vegabréfsáritun fyrir Nýja Sjáland ríkisborgara, Tyrkland vegabréfsáritun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fyrir ástralska ríkisborgara. þú átt einnig rétt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vegabréfsáritun til Tyrklands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netinu frá Antígva og Barbúda, Armeníu, Ástralíu, Bahamaeyjum, Barein, Barbados,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Bermúda, Kanada, Kína, Dóminíka, Dóminíska lýðveldinu, Austur-Tímor, Fídjieyjar,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Grenada, Haítí, Jamaíka, Kúveit, Maldíveyjar, Máritíus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-5">
                <a:latin typeface="Courier New"/>
                <a:cs typeface="Courier New"/>
              </a:rPr>
              <a:t>Mexíkó, Óman, Kýpur,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Sankti Lúsía, Sankti Vinsent, Sádi Arabía, Suður Afríka, Súrínam, Sameinuðu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arabísku furstadæmin, Bandaríkin og mörg fleiri lönd. Electronic visa Turkey (e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Visa)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is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an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official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travel document,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similar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tovisa,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issued by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Turkish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government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08659" y="687069"/>
            <a:ext cx="6349365" cy="8538210"/>
          </a:xfrm>
          <a:prstGeom prst="rect">
            <a:avLst/>
          </a:prstGeom>
        </p:spPr>
        <p:txBody>
          <a:bodyPr wrap="square" lIns="0" tIns="20955" rIns="0" bIns="0" rtlCol="0" vert="horz">
            <a:spAutoFit/>
          </a:bodyPr>
          <a:lstStyle/>
          <a:p>
            <a:pPr marL="12700" marR="5080">
              <a:lnSpc>
                <a:spcPct val="94600"/>
              </a:lnSpc>
              <a:spcBef>
                <a:spcPts val="165"/>
              </a:spcBef>
            </a:pPr>
            <a:r>
              <a:rPr dirty="0" sz="1000" spc="-5">
                <a:latin typeface="Courier New"/>
                <a:cs typeface="Courier New"/>
              </a:rPr>
              <a:t>for entering into and traveling within Turkey. The </a:t>
            </a:r>
            <a:r>
              <a:rPr dirty="0" sz="1000">
                <a:latin typeface="Courier New"/>
                <a:cs typeface="Courier New"/>
              </a:rPr>
              <a:t>e </a:t>
            </a:r>
            <a:r>
              <a:rPr dirty="0" sz="1000" spc="-5">
                <a:latin typeface="Courier New"/>
                <a:cs typeface="Courier New"/>
              </a:rPr>
              <a:t>Visaapplication system was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launched in 2013 by the Turkish Foreign Affairs Ministry to replace the oldsticker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and stamp visa. Travelers who meet the requirements can proceed to apply online for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theireVisa. </a:t>
            </a:r>
            <a:r>
              <a:rPr dirty="0" sz="1000">
                <a:latin typeface="Courier New"/>
                <a:cs typeface="Courier New"/>
              </a:rPr>
              <a:t>A </a:t>
            </a:r>
            <a:r>
              <a:rPr dirty="0" sz="1000" spc="-5">
                <a:latin typeface="Courier New"/>
                <a:cs typeface="Courier New"/>
              </a:rPr>
              <a:t>Turkey </a:t>
            </a:r>
            <a:r>
              <a:rPr dirty="0" sz="1000">
                <a:latin typeface="Courier New"/>
                <a:cs typeface="Courier New"/>
              </a:rPr>
              <a:t>e </a:t>
            </a:r>
            <a:r>
              <a:rPr dirty="0" sz="1000" spc="-5">
                <a:latin typeface="Courier New"/>
                <a:cs typeface="Courier New"/>
              </a:rPr>
              <a:t>Visa holder is eligible for stay of up to 30 days in </a:t>
            </a:r>
            <a:r>
              <a:rPr dirty="0" sz="1000">
                <a:latin typeface="Courier New"/>
                <a:cs typeface="Courier New"/>
              </a:rPr>
              <a:t>a </a:t>
            </a:r>
            <a:r>
              <a:rPr dirty="0" sz="1000" spc="-5">
                <a:latin typeface="Courier New"/>
                <a:cs typeface="Courier New"/>
              </a:rPr>
              <a:t>total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of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90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days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dependingon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5">
                <a:latin typeface="Courier New"/>
                <a:cs typeface="Courier New"/>
              </a:rPr>
              <a:t>holder�s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nationality.This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new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system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has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made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processing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tourism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and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business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travel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effortless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andcost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effective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as long as your application is complete. You can obtain the </a:t>
            </a:r>
            <a:r>
              <a:rPr dirty="0" sz="1000">
                <a:latin typeface="Courier New"/>
                <a:cs typeface="Courier New"/>
              </a:rPr>
              <a:t>e </a:t>
            </a:r>
            <a:r>
              <a:rPr dirty="0" sz="1000" spc="-5">
                <a:latin typeface="Courier New"/>
                <a:cs typeface="Courier New"/>
              </a:rPr>
              <a:t>Visa anywhere with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aninternet connection in less than </a:t>
            </a:r>
            <a:r>
              <a:rPr dirty="0" sz="1000">
                <a:latin typeface="Courier New"/>
                <a:cs typeface="Courier New"/>
              </a:rPr>
              <a:t>1 </a:t>
            </a:r>
            <a:r>
              <a:rPr dirty="0" sz="1000" spc="-5">
                <a:latin typeface="Courier New"/>
                <a:cs typeface="Courier New"/>
              </a:rPr>
              <a:t>hours (Rush Processing), your Turkey </a:t>
            </a:r>
            <a:r>
              <a:rPr dirty="0" sz="1000">
                <a:latin typeface="Courier New"/>
                <a:cs typeface="Courier New"/>
              </a:rPr>
              <a:t>e </a:t>
            </a:r>
            <a:r>
              <a:rPr dirty="0" sz="1000" spc="-5">
                <a:latin typeface="Courier New"/>
                <a:cs typeface="Courier New"/>
              </a:rPr>
              <a:t>Visa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should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be ready. Theofficials send Turkey </a:t>
            </a:r>
            <a:r>
              <a:rPr dirty="0" sz="1000">
                <a:latin typeface="Courier New"/>
                <a:cs typeface="Courier New"/>
              </a:rPr>
              <a:t>e</a:t>
            </a:r>
            <a:r>
              <a:rPr dirty="0" sz="1000" spc="-5">
                <a:latin typeface="Courier New"/>
                <a:cs typeface="Courier New"/>
              </a:rPr>
              <a:t> Visa directly to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45">
                <a:latin typeface="Courier New"/>
                <a:cs typeface="Courier New"/>
              </a:rPr>
              <a:t>applicant�s</a:t>
            </a:r>
            <a:r>
              <a:rPr dirty="0" sz="1000" spc="-5">
                <a:latin typeface="Courier New"/>
                <a:cs typeface="Courier New"/>
              </a:rPr>
              <a:t> email,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which is what you present to officers atthe port of entry as </a:t>
            </a:r>
            <a:r>
              <a:rPr dirty="0" sz="1000">
                <a:latin typeface="Courier New"/>
                <a:cs typeface="Courier New"/>
              </a:rPr>
              <a:t>a </a:t>
            </a:r>
            <a:r>
              <a:rPr dirty="0" sz="1000" spc="-5">
                <a:latin typeface="Courier New"/>
                <a:cs typeface="Courier New"/>
              </a:rPr>
              <a:t>softcopy or hardcopy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 verification. The Turkish government require thatall travelers, including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underage children, hold </a:t>
            </a:r>
            <a:r>
              <a:rPr dirty="0" sz="1000">
                <a:latin typeface="Courier New"/>
                <a:cs typeface="Courier New"/>
              </a:rPr>
              <a:t>a </a:t>
            </a:r>
            <a:r>
              <a:rPr dirty="0" sz="1000" spc="-5">
                <a:latin typeface="Courier New"/>
                <a:cs typeface="Courier New"/>
              </a:rPr>
              <a:t>valid visa.Between April 2013 and January 2017, Turkish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government has issued over 16million </a:t>
            </a:r>
            <a:r>
              <a:rPr dirty="0" sz="1000">
                <a:latin typeface="Courier New"/>
                <a:cs typeface="Courier New"/>
              </a:rPr>
              <a:t>e </a:t>
            </a:r>
            <a:r>
              <a:rPr dirty="0" sz="1000" spc="-5">
                <a:latin typeface="Courier New"/>
                <a:cs typeface="Courier New"/>
              </a:rPr>
              <a:t>Visas totravelers for business and tourist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purpose. The application process is easy but many people arereported to make common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errors in their application or have incomplete information.Turkey visaonline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application form is available for all usa citizens,european, uk, australia, new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zealand and canadian residents.Turkey visa online application, Turkeyvisa online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application, Turkey visa application online, Turkey visa application online,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evisaTurkey,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evisa,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business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medical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tourist visa, Turkey visa,Turkey visa, Turkey visa online, Turkey visa online, visa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 Turkey, visa for Turkey, Turkey evisa,evisa Turkey, Turkey business visa, Turkey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tourist visa, Turkey medical visa, Turkey visaapplication centre, Turkey visa for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korean citizens, Turkey visa from korea. urgent Turkey visa,Turkey visa emergency.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 visa for german citizens, Turkey visa for us citizens, Turkey visa forTurkey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new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zealand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australian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citizens. you arealso eligible for Turkey visa online from Antigua and Barbuda,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Armenia, Australia, Bahamas, Bahrain,Barbados, Bermuda, Canada, China, Dominica,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Dominican Republic, East Timor,Fiji, Grenada, Haiti, Jamaica, Kuwait,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Maldives,Mauritius, Mexico, Oman, Cyprus, Saint Lucia, Saint Vincent,Saudi Arabia,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South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Africa,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Suriname,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United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Arab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Emirates,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United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States,and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many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more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countries.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</a:pP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ct val="94600"/>
              </a:lnSpc>
            </a:pPr>
            <a:r>
              <a:rPr dirty="0" sz="1000" spc="-5">
                <a:latin typeface="Courier New"/>
                <a:cs typeface="Courier New"/>
              </a:rPr>
              <a:t>Keywords :Vegabréfsáritun fyrir Tyrkland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vegabréfsáritun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 fyrir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Tyrkland, Online evisa Tyrkland, Tyrkland evisa, Tyrkland vegabréfsáritun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 vegabréfsáritunarumsókn, Tyrkland vegabréfsáritun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Tyrkland vegabréfsáritunarumsókn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vegabréfsáritunarumsókn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evisa Tyrkland, Tyrkland evisa, 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viðskiptavisa,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læknis</a:t>
            </a:r>
            <a:r>
              <a:rPr dirty="0" sz="1000" spc="8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vegabréfsáritun,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8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ferðamanna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vegabréfsáritun, Tyrkland vegabréfsáritun, Tyrkland vegabréfsáritun, 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Tyrkland vegabréfsáritun </a:t>
            </a:r>
            <a:r>
              <a:rPr dirty="0" sz="1000">
                <a:latin typeface="Courier New"/>
                <a:cs typeface="Courier New"/>
              </a:rPr>
              <a:t>á </a:t>
            </a:r>
            <a:r>
              <a:rPr dirty="0" sz="1000" spc="-5">
                <a:latin typeface="Courier New"/>
                <a:cs typeface="Courier New"/>
              </a:rPr>
              <a:t>netinu, vegabréfsáritun til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Tyrklands, vegabréfsáritun til Tyrklands, Tyrkland evisa, evisa Tyrkland, Tyrkland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viðskiptavisa,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ferðamanna</a:t>
            </a:r>
            <a:r>
              <a:rPr dirty="0" sz="1000" spc="8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vegabréfsáritun,</a:t>
            </a:r>
            <a:r>
              <a:rPr dirty="0" sz="1000" spc="7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</a:t>
            </a:r>
            <a:r>
              <a:rPr dirty="0" sz="1000" spc="8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læknis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vegabréfsáritun, vegabréfsáritunarmiðstöð fyrir Tyrkland, vegabréfsáritun fyrir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okkur ríkisborgara, Tyrkland vegabréfsáritun frá Bandaríkjunum, vegabréfsáritun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fyrir Tyrkland fyrir Bandaríkjamenn. brýn vegabréfsáritun til Tyrklands,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neyðartilvik vegna vegabréfsáritunar </a:t>
            </a:r>
            <a:r>
              <a:rPr dirty="0" sz="1000">
                <a:latin typeface="Courier New"/>
                <a:cs typeface="Courier New"/>
              </a:rPr>
              <a:t>í </a:t>
            </a:r>
            <a:r>
              <a:rPr dirty="0" sz="1000" spc="-5">
                <a:latin typeface="Courier New"/>
                <a:cs typeface="Courier New"/>
              </a:rPr>
              <a:t>Tyrkland. Tyrkland vegabréfsáritun fyrir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bandaríska ríkisborgara, Tyrkland vegabréfsáritun fyrir tyrkneska ríkisborgara,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Tyrkland vegabréfsáritun fyrir nýsjálenska ríkisborgara, Tyrkland vegabréfsáritun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fyrir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Afganistan,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Alsír,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Bangladess,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Kambódíu,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Grænhöfðaeyjar,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Egyptaland,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100"/>
              </a:lnSpc>
            </a:pPr>
            <a:r>
              <a:rPr dirty="0" sz="1000" spc="-5">
                <a:latin typeface="Courier New"/>
                <a:cs typeface="Courier New"/>
              </a:rPr>
              <a:t>Miðbaugs-Gíneu,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Indland,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Írak,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Líbýu,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Nepal,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Pakistan,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Palestínu,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Filippseyjar,</a:t>
            </a:r>
            <a:endParaRPr sz="1000">
              <a:latin typeface="Courier New"/>
              <a:cs typeface="Courier New"/>
            </a:endParaRPr>
          </a:p>
          <a:p>
            <a:pPr marL="12700" marR="81280">
              <a:lnSpc>
                <a:spcPct val="94600"/>
              </a:lnSpc>
              <a:spcBef>
                <a:spcPts val="35"/>
              </a:spcBef>
            </a:pPr>
            <a:r>
              <a:rPr dirty="0" sz="1000" spc="-5">
                <a:latin typeface="Courier New"/>
                <a:cs typeface="Courier New"/>
              </a:rPr>
              <a:t>Senegal, Salómonseyjar, Sri Lanka, Taívan, Vanúatú, Víetnam, Jemenborgarar. Online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 visa, Online visa for Turkey, Online evisa Turkey, Turkey evisa,Turkey visa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online,Turkey visa application, Turkey visa online application, Turkey visa online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application, Turkey visaapplication online, Turkey visa application online, evisa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Turkey, Turkey evisa, Turkey businessvisa, Turkey medical visa, Turkey tourist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 Turkey visa, Turkey visa, Turkey visa online, Turkeyvisa online, visa to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Turkey, visa for Turkey, Turkey evisa, evisa Turkey, Turkey business visa,Turkey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tourist visa, Turkey medical visa, Turkey visa application centre, Turkey visa for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uscitizens,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from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usa,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 visa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americans. urgent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08659" y="687069"/>
            <a:ext cx="6349365" cy="754380"/>
          </a:xfrm>
          <a:prstGeom prst="rect">
            <a:avLst/>
          </a:prstGeom>
        </p:spPr>
        <p:txBody>
          <a:bodyPr wrap="square" lIns="0" tIns="20955" rIns="0" bIns="0" rtlCol="0" vert="horz">
            <a:spAutoFit/>
          </a:bodyPr>
          <a:lstStyle/>
          <a:p>
            <a:pPr marL="12700" marR="5080">
              <a:lnSpc>
                <a:spcPct val="94600"/>
              </a:lnSpc>
              <a:spcBef>
                <a:spcPts val="165"/>
              </a:spcBef>
            </a:pP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visaemergency.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USA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Turkey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citizens, Turkey visa for newzealandcitizens, Turkey visa for Afghanistan, Algeria,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Bangladesh, Cambodia, Cape Verde, Egypt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-5">
                <a:latin typeface="Courier New"/>
                <a:cs typeface="Courier New"/>
              </a:rPr>
              <a:t>Equatorial Guinea, India ,Iraq,Libya,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Nepal, Pakistan, Palestine, Philippines, Senegal, Solomon Islands, Sri Lanka,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Taiwan,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Vanuatu, Vietnam,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Yemen citizens.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2023-06-30T17:13:03Z</dcterms:created>
  <dcterms:modified xsi:type="dcterms:W3CDTF">2023-06-30T17:13:03Z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2023-06-30T00:00:00Z</vt:filetime>
  </property>
  <property fmtid="{D5CDD505-2E9C-101B-9397-08002B2CF9AE}" pid="3" name="Creator">
    <vt:lpwstr>Writer</vt:lpwstr>
  </property>
  <property fmtid="{D5CDD505-2E9C-101B-9397-08002B2CF9AE}" pid="4" name="LastSaved">
    <vt:filetime>2023-06-30T00:00:00Z</vt:filetime>
  </property>
</Properties>
</file>