
<file path=[Content_Types].xml><?xml version="1.0" encoding="utf-8"?>
<Types xmlns="http://schemas.openxmlformats.org/package/2006/content-types">
  <Default Extension="png" ContentType="image/png"/>
  <Default Extension="jfif" ContentType="image/jpeg"/>
  <Default Extension="jpeg" ContentType="image/jpeg"/>
  <Default Extension="emf" ContentType="image/x-emf"/>
  <Default Extension="webp"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 id="2147483759" r:id="rId2"/>
  </p:sldMasterIdLst>
  <p:notesMasterIdLst>
    <p:notesMasterId r:id="rId66"/>
  </p:notesMasterIdLst>
  <p:sldIdLst>
    <p:sldId id="442" r:id="rId3"/>
    <p:sldId id="256" r:id="rId4"/>
    <p:sldId id="397" r:id="rId5"/>
    <p:sldId id="513" r:id="rId6"/>
    <p:sldId id="514" r:id="rId7"/>
    <p:sldId id="474" r:id="rId8"/>
    <p:sldId id="475" r:id="rId9"/>
    <p:sldId id="445" r:id="rId10"/>
    <p:sldId id="469" r:id="rId11"/>
    <p:sldId id="460" r:id="rId12"/>
    <p:sldId id="468" r:id="rId13"/>
    <p:sldId id="462" r:id="rId14"/>
    <p:sldId id="470" r:id="rId15"/>
    <p:sldId id="471" r:id="rId16"/>
    <p:sldId id="472" r:id="rId17"/>
    <p:sldId id="473" r:id="rId18"/>
    <p:sldId id="465" r:id="rId19"/>
    <p:sldId id="466" r:id="rId20"/>
    <p:sldId id="467" r:id="rId21"/>
    <p:sldId id="515" r:id="rId22"/>
    <p:sldId id="476" r:id="rId23"/>
    <p:sldId id="500" r:id="rId24"/>
    <p:sldId id="497" r:id="rId25"/>
    <p:sldId id="498" r:id="rId26"/>
    <p:sldId id="499" r:id="rId27"/>
    <p:sldId id="506" r:id="rId28"/>
    <p:sldId id="501" r:id="rId29"/>
    <p:sldId id="502" r:id="rId30"/>
    <p:sldId id="503" r:id="rId31"/>
    <p:sldId id="505" r:id="rId32"/>
    <p:sldId id="507" r:id="rId33"/>
    <p:sldId id="516" r:id="rId34"/>
    <p:sldId id="536" r:id="rId35"/>
    <p:sldId id="517" r:id="rId36"/>
    <p:sldId id="477" r:id="rId37"/>
    <p:sldId id="518" r:id="rId38"/>
    <p:sldId id="520" r:id="rId39"/>
    <p:sldId id="521" r:id="rId40"/>
    <p:sldId id="533" r:id="rId41"/>
    <p:sldId id="534" r:id="rId42"/>
    <p:sldId id="535" r:id="rId43"/>
    <p:sldId id="530" r:id="rId44"/>
    <p:sldId id="531" r:id="rId45"/>
    <p:sldId id="532" r:id="rId46"/>
    <p:sldId id="495" r:id="rId47"/>
    <p:sldId id="479" r:id="rId48"/>
    <p:sldId id="484" r:id="rId49"/>
    <p:sldId id="485" r:id="rId50"/>
    <p:sldId id="482" r:id="rId51"/>
    <p:sldId id="483" r:id="rId52"/>
    <p:sldId id="455" r:id="rId53"/>
    <p:sldId id="508" r:id="rId54"/>
    <p:sldId id="509" r:id="rId55"/>
    <p:sldId id="510" r:id="rId56"/>
    <p:sldId id="511" r:id="rId57"/>
    <p:sldId id="512" r:id="rId58"/>
    <p:sldId id="525" r:id="rId59"/>
    <p:sldId id="526" r:id="rId60"/>
    <p:sldId id="527" r:id="rId61"/>
    <p:sldId id="528" r:id="rId62"/>
    <p:sldId id="529" r:id="rId63"/>
    <p:sldId id="537" r:id="rId64"/>
    <p:sldId id="385" r:id="rId65"/>
  </p:sldIdLst>
  <p:sldSz cx="9144000" cy="6858000" type="screen4x3"/>
  <p:notesSz cx="6858000" cy="9144000"/>
  <p:defaultTextStyle>
    <a:defPPr>
      <a:defRPr lang="en-US"/>
    </a:defPPr>
    <a:lvl1pPr algn="l" rtl="0" fontAlgn="base">
      <a:spcBef>
        <a:spcPct val="0"/>
      </a:spcBef>
      <a:spcAft>
        <a:spcPct val="0"/>
      </a:spcAft>
      <a:defRPr sz="1200" kern="1200">
        <a:solidFill>
          <a:schemeClr val="tx1"/>
        </a:solidFill>
        <a:latin typeface="Comic Sans MS" pitchFamily="66" charset="0"/>
        <a:ea typeface="+mn-ea"/>
        <a:cs typeface="Arial" pitchFamily="34" charset="0"/>
      </a:defRPr>
    </a:lvl1pPr>
    <a:lvl2pPr marL="457200" algn="l" rtl="0" fontAlgn="base">
      <a:spcBef>
        <a:spcPct val="0"/>
      </a:spcBef>
      <a:spcAft>
        <a:spcPct val="0"/>
      </a:spcAft>
      <a:defRPr sz="1200" kern="1200">
        <a:solidFill>
          <a:schemeClr val="tx1"/>
        </a:solidFill>
        <a:latin typeface="Comic Sans MS" pitchFamily="66" charset="0"/>
        <a:ea typeface="+mn-ea"/>
        <a:cs typeface="Arial" pitchFamily="34" charset="0"/>
      </a:defRPr>
    </a:lvl2pPr>
    <a:lvl3pPr marL="914400" algn="l" rtl="0" fontAlgn="base">
      <a:spcBef>
        <a:spcPct val="0"/>
      </a:spcBef>
      <a:spcAft>
        <a:spcPct val="0"/>
      </a:spcAft>
      <a:defRPr sz="1200" kern="1200">
        <a:solidFill>
          <a:schemeClr val="tx1"/>
        </a:solidFill>
        <a:latin typeface="Comic Sans MS" pitchFamily="66" charset="0"/>
        <a:ea typeface="+mn-ea"/>
        <a:cs typeface="Arial" pitchFamily="34" charset="0"/>
      </a:defRPr>
    </a:lvl3pPr>
    <a:lvl4pPr marL="1371600" algn="l" rtl="0" fontAlgn="base">
      <a:spcBef>
        <a:spcPct val="0"/>
      </a:spcBef>
      <a:spcAft>
        <a:spcPct val="0"/>
      </a:spcAft>
      <a:defRPr sz="1200" kern="1200">
        <a:solidFill>
          <a:schemeClr val="tx1"/>
        </a:solidFill>
        <a:latin typeface="Comic Sans MS" pitchFamily="66" charset="0"/>
        <a:ea typeface="+mn-ea"/>
        <a:cs typeface="Arial" pitchFamily="34" charset="0"/>
      </a:defRPr>
    </a:lvl4pPr>
    <a:lvl5pPr marL="1828800" algn="l" rtl="0" fontAlgn="base">
      <a:spcBef>
        <a:spcPct val="0"/>
      </a:spcBef>
      <a:spcAft>
        <a:spcPct val="0"/>
      </a:spcAft>
      <a:defRPr sz="1200" kern="1200">
        <a:solidFill>
          <a:schemeClr val="tx1"/>
        </a:solidFill>
        <a:latin typeface="Comic Sans MS" pitchFamily="66" charset="0"/>
        <a:ea typeface="+mn-ea"/>
        <a:cs typeface="Arial" pitchFamily="34" charset="0"/>
      </a:defRPr>
    </a:lvl5pPr>
    <a:lvl6pPr marL="2286000" algn="r" defTabSz="914400" rtl="1" eaLnBrk="1" latinLnBrk="0" hangingPunct="1">
      <a:defRPr sz="1200" kern="1200">
        <a:solidFill>
          <a:schemeClr val="tx1"/>
        </a:solidFill>
        <a:latin typeface="Comic Sans MS" pitchFamily="66" charset="0"/>
        <a:ea typeface="+mn-ea"/>
        <a:cs typeface="Arial" pitchFamily="34" charset="0"/>
      </a:defRPr>
    </a:lvl6pPr>
    <a:lvl7pPr marL="2743200" algn="r" defTabSz="914400" rtl="1" eaLnBrk="1" latinLnBrk="0" hangingPunct="1">
      <a:defRPr sz="1200" kern="1200">
        <a:solidFill>
          <a:schemeClr val="tx1"/>
        </a:solidFill>
        <a:latin typeface="Comic Sans MS" pitchFamily="66" charset="0"/>
        <a:ea typeface="+mn-ea"/>
        <a:cs typeface="Arial" pitchFamily="34" charset="0"/>
      </a:defRPr>
    </a:lvl7pPr>
    <a:lvl8pPr marL="3200400" algn="r" defTabSz="914400" rtl="1" eaLnBrk="1" latinLnBrk="0" hangingPunct="1">
      <a:defRPr sz="1200" kern="1200">
        <a:solidFill>
          <a:schemeClr val="tx1"/>
        </a:solidFill>
        <a:latin typeface="Comic Sans MS" pitchFamily="66" charset="0"/>
        <a:ea typeface="+mn-ea"/>
        <a:cs typeface="Arial" pitchFamily="34" charset="0"/>
      </a:defRPr>
    </a:lvl8pPr>
    <a:lvl9pPr marL="3657600" algn="r" defTabSz="914400" rtl="1" eaLnBrk="1" latinLnBrk="0" hangingPunct="1">
      <a:defRPr sz="1200" kern="1200">
        <a:solidFill>
          <a:schemeClr val="tx1"/>
        </a:solidFill>
        <a:latin typeface="Comic Sans MS" pitchFamily="66"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76814" autoAdjust="0"/>
  </p:normalViewPr>
  <p:slideViewPr>
    <p:cSldViewPr>
      <p:cViewPr varScale="1">
        <p:scale>
          <a:sx n="56" d="100"/>
          <a:sy n="56" d="100"/>
        </p:scale>
        <p:origin x="1212"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818"/>
    </p:cViewPr>
  </p:sorterViewPr>
  <p:notesViewPr>
    <p:cSldViewPr>
      <p:cViewPr varScale="1">
        <p:scale>
          <a:sx n="52" d="100"/>
          <a:sy n="52" d="100"/>
        </p:scale>
        <p:origin x="2674"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dirty="0"/>
          </a:p>
        </p:txBody>
      </p:sp>
      <p:sp>
        <p:nvSpPr>
          <p:cNvPr id="624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latin typeface="Arial" pitchFamily="34" charset="0"/>
              </a:defRPr>
            </a:lvl1pPr>
          </a:lstStyle>
          <a:p>
            <a:pPr>
              <a:defRPr/>
            </a:pPr>
            <a:fld id="{1DF48205-C9CD-44CA-83E0-6E34280F0B6C}" type="slidenum">
              <a:rPr lang="ar-SA"/>
              <a:pPr>
                <a:defRPr/>
              </a:pPr>
              <a:t>‹#›</a:t>
            </a:fld>
            <a:endParaRPr lang="en-US" dirty="0"/>
          </a:p>
        </p:txBody>
      </p:sp>
    </p:spTree>
    <p:extLst>
      <p:ext uri="{BB962C8B-B14F-4D97-AF65-F5344CB8AC3E}">
        <p14:creationId xmlns:p14="http://schemas.microsoft.com/office/powerpoint/2010/main" val="2562082868"/>
      </p:ext>
    </p:extLst>
  </p:cSld>
  <p:clrMap bg1="lt1" tx1="dk1" bg2="lt2" tx2="dk2" accent1="accent1" accent2="accent2" accent3="accent3" accent4="accent4" accent5="accent5" accent6="accent6" hlink="hlink" folHlink="folHlink"/>
  <p:notesStyle>
    <a:lvl1pPr marL="0" indent="0" algn="just" rtl="0" eaLnBrk="0" fontAlgn="base" hangingPunct="0">
      <a:spcBef>
        <a:spcPts val="0"/>
      </a:spcBef>
      <a:spcAft>
        <a:spcPct val="0"/>
      </a:spcAft>
      <a:buFont typeface="Wingdings" panose="05000000000000000000" pitchFamily="2" charset="2"/>
      <a:buChar char="§"/>
      <a:defRPr sz="1400" kern="1200">
        <a:solidFill>
          <a:schemeClr val="tx1"/>
        </a:solidFill>
        <a:latin typeface="Times New Roman" panose="02020603050405020304" pitchFamily="18" charset="0"/>
        <a:ea typeface="+mn-ea"/>
        <a:cs typeface="Times New Roman" panose="02020603050405020304" pitchFamily="18" charset="0"/>
      </a:defRPr>
    </a:lvl1pPr>
    <a:lvl2pPr marL="0" indent="0" algn="just" rtl="0" eaLnBrk="0" fontAlgn="base" hangingPunct="0">
      <a:spcBef>
        <a:spcPts val="0"/>
      </a:spcBef>
      <a:spcAft>
        <a:spcPct val="0"/>
      </a:spcAft>
      <a:buFont typeface="Wingdings" panose="05000000000000000000" pitchFamily="2" charset="2"/>
      <a:buChar char="§"/>
      <a:defRPr sz="1400" kern="1200">
        <a:solidFill>
          <a:schemeClr val="tx1"/>
        </a:solidFill>
        <a:latin typeface="Times New Roman" panose="02020603050405020304" pitchFamily="18" charset="0"/>
        <a:ea typeface="+mn-ea"/>
        <a:cs typeface="Times New Roman" panose="02020603050405020304" pitchFamily="18" charset="0"/>
      </a:defRPr>
    </a:lvl2pPr>
    <a:lvl3pPr marL="0" indent="0" algn="just" rtl="0" eaLnBrk="0" fontAlgn="base" hangingPunct="0">
      <a:spcBef>
        <a:spcPts val="0"/>
      </a:spcBef>
      <a:spcAft>
        <a:spcPct val="0"/>
      </a:spcAft>
      <a:buFont typeface="Wingdings" panose="05000000000000000000" pitchFamily="2" charset="2"/>
      <a:buChar char="§"/>
      <a:defRPr sz="1400" kern="1200">
        <a:solidFill>
          <a:schemeClr val="tx1"/>
        </a:solidFill>
        <a:latin typeface="Times New Roman" panose="02020603050405020304" pitchFamily="18" charset="0"/>
        <a:ea typeface="+mn-ea"/>
        <a:cs typeface="Times New Roman" panose="02020603050405020304" pitchFamily="18" charset="0"/>
      </a:defRPr>
    </a:lvl3pPr>
    <a:lvl4pPr marL="0" indent="0" algn="just" rtl="0" eaLnBrk="0" fontAlgn="base" hangingPunct="0">
      <a:spcBef>
        <a:spcPts val="0"/>
      </a:spcBef>
      <a:spcAft>
        <a:spcPct val="0"/>
      </a:spcAft>
      <a:buFont typeface="Wingdings" panose="05000000000000000000" pitchFamily="2" charset="2"/>
      <a:buChar char="§"/>
      <a:defRPr sz="1400" kern="1200">
        <a:solidFill>
          <a:schemeClr val="tx1"/>
        </a:solidFill>
        <a:latin typeface="Times New Roman" panose="02020603050405020304" pitchFamily="18" charset="0"/>
        <a:ea typeface="+mn-ea"/>
        <a:cs typeface="Times New Roman" panose="02020603050405020304" pitchFamily="18" charset="0"/>
      </a:defRPr>
    </a:lvl4pPr>
    <a:lvl5pPr marL="0" indent="0" algn="just" rtl="0" eaLnBrk="0" fontAlgn="base" hangingPunct="0">
      <a:spcBef>
        <a:spcPts val="0"/>
      </a:spcBef>
      <a:spcAft>
        <a:spcPct val="0"/>
      </a:spcAft>
      <a:buFont typeface="Wingdings" panose="05000000000000000000" pitchFamily="2" charset="2"/>
      <a:buChar char="§"/>
      <a:defRPr sz="1400" kern="1200">
        <a:solidFill>
          <a:schemeClr val="tx1"/>
        </a:solidFill>
        <a:latin typeface="Times New Roman" panose="02020603050405020304" pitchFamily="18" charset="0"/>
        <a:ea typeface="+mn-ea"/>
        <a:cs typeface="Times New Roman" panose="02020603050405020304"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Comic Sans MS" pitchFamily="66" charset="0"/>
                <a:cs typeface="Arial" pitchFamily="34" charset="0"/>
              </a:defRPr>
            </a:lvl1pPr>
            <a:lvl2pPr marL="742950" indent="-285750" eaLnBrk="0" hangingPunct="0">
              <a:defRPr sz="1200">
                <a:solidFill>
                  <a:schemeClr val="tx1"/>
                </a:solidFill>
                <a:latin typeface="Comic Sans MS" pitchFamily="66" charset="0"/>
                <a:cs typeface="Arial" pitchFamily="34" charset="0"/>
              </a:defRPr>
            </a:lvl2pPr>
            <a:lvl3pPr marL="1143000" indent="-228600" eaLnBrk="0" hangingPunct="0">
              <a:defRPr sz="1200">
                <a:solidFill>
                  <a:schemeClr val="tx1"/>
                </a:solidFill>
                <a:latin typeface="Comic Sans MS" pitchFamily="66" charset="0"/>
                <a:cs typeface="Arial" pitchFamily="34" charset="0"/>
              </a:defRPr>
            </a:lvl3pPr>
            <a:lvl4pPr marL="1600200" indent="-228600" eaLnBrk="0" hangingPunct="0">
              <a:defRPr sz="1200">
                <a:solidFill>
                  <a:schemeClr val="tx1"/>
                </a:solidFill>
                <a:latin typeface="Comic Sans MS" pitchFamily="66" charset="0"/>
                <a:cs typeface="Arial" pitchFamily="34" charset="0"/>
              </a:defRPr>
            </a:lvl4pPr>
            <a:lvl5pPr marL="2057400" indent="-228600" eaLnBrk="0" hangingPunct="0">
              <a:defRPr sz="1200">
                <a:solidFill>
                  <a:schemeClr val="tx1"/>
                </a:solidFill>
                <a:latin typeface="Comic Sans MS" pitchFamily="66" charset="0"/>
                <a:cs typeface="Arial" pitchFamily="34" charset="0"/>
              </a:defRPr>
            </a:lvl5pPr>
            <a:lvl6pPr marL="25146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6pPr>
            <a:lvl7pPr marL="29718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7pPr>
            <a:lvl8pPr marL="34290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8pPr>
            <a:lvl9pPr marL="38862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9pPr>
          </a:lstStyle>
          <a:p>
            <a:pPr eaLnBrk="1" hangingPunct="1"/>
            <a:fld id="{5384A9F7-E41E-45C2-84C9-C471687468C1}" type="slidenum">
              <a:rPr lang="ar-SA" smtClean="0">
                <a:latin typeface="Arial" pitchFamily="34" charset="0"/>
              </a:rPr>
              <a:pPr eaLnBrk="1" hangingPunct="1"/>
              <a:t>2</a:t>
            </a:fld>
            <a:endParaRPr lang="en-US" dirty="0">
              <a:latin typeface="Arial" pitchFamily="34"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ar-EG">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C61C10A4-69EF-44CA-B317-FE4EA6D6A0F2}" type="slidenum">
              <a:rPr lang="ar-EG" smtClean="0"/>
              <a:t>40</a:t>
            </a:fld>
            <a:endParaRPr lang="ar-EG"/>
          </a:p>
        </p:txBody>
      </p:sp>
    </p:spTree>
    <p:extLst>
      <p:ext uri="{BB962C8B-B14F-4D97-AF65-F5344CB8AC3E}">
        <p14:creationId xmlns:p14="http://schemas.microsoft.com/office/powerpoint/2010/main" val="788561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C61C10A4-69EF-44CA-B317-FE4EA6D6A0F2}" type="slidenum">
              <a:rPr lang="ar-EG" smtClean="0"/>
              <a:t>56</a:t>
            </a:fld>
            <a:endParaRPr lang="ar-EG"/>
          </a:p>
        </p:txBody>
      </p:sp>
    </p:spTree>
    <p:extLst>
      <p:ext uri="{BB962C8B-B14F-4D97-AF65-F5344CB8AC3E}">
        <p14:creationId xmlns:p14="http://schemas.microsoft.com/office/powerpoint/2010/main" val="2513603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70914BF7-B82C-497F-8131-51ADC35626E4}" type="slidenum">
              <a:rPr lang="en-US" smtClean="0"/>
              <a:pPr/>
              <a:t>4</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marL="228600" indent="-228600" eaLnBrk="1" hangingPunct="1"/>
            <a:r>
              <a:rPr lang="en-US" dirty="0" smtClean="0"/>
              <a:t>* The edges of this neural plate (</a:t>
            </a:r>
            <a:r>
              <a:rPr lang="en-US" b="1" dirty="0" smtClean="0"/>
              <a:t>neural crest</a:t>
            </a:r>
            <a:r>
              <a:rPr lang="en-US" dirty="0" smtClean="0"/>
              <a:t>) rise and form a </a:t>
            </a:r>
            <a:r>
              <a:rPr lang="en-US" b="1" dirty="0" smtClean="0"/>
              <a:t>neural fold</a:t>
            </a:r>
            <a:r>
              <a:rPr lang="en-US" dirty="0" smtClean="0"/>
              <a:t> forming a concave area in-between known as the </a:t>
            </a:r>
            <a:r>
              <a:rPr lang="en-US" b="1" dirty="0" smtClean="0"/>
              <a:t>neural groove</a:t>
            </a:r>
            <a:r>
              <a:rPr lang="en-US" dirty="0" smtClean="0"/>
              <a:t>.	Neural folds are rising and fusing at several points forming the </a:t>
            </a:r>
            <a:r>
              <a:rPr lang="en-US" b="1" dirty="0" smtClean="0"/>
              <a:t>neural tube</a:t>
            </a:r>
            <a:r>
              <a:rPr lang="en-US" dirty="0" smtClean="0"/>
              <a:t>.</a:t>
            </a:r>
          </a:p>
          <a:p>
            <a:pPr marL="228600" indent="-228600" eaLnBrk="1" hangingPunct="1"/>
            <a:r>
              <a:rPr lang="en-US" dirty="0" smtClean="0"/>
              <a:t>* Spinal cord neural crest cells undergo terminal differentiation into a variety of cell types, including the </a:t>
            </a:r>
            <a:r>
              <a:rPr lang="en-US" dirty="0" err="1" smtClean="0"/>
              <a:t>melanocytes</a:t>
            </a:r>
            <a:r>
              <a:rPr lang="en-US" dirty="0" smtClean="0"/>
              <a:t> of the body wall and limbs, the Schwann cells investing the peripheral nerves, the dura mater of the spinal cord, and the dorsal root and autonomic ganglion cells of the spinal nerves. In addition, these cells give rise to the adrenal medulla. 	</a:t>
            </a:r>
          </a:p>
          <a:p>
            <a:pPr marL="228600" indent="-228600" eaLnBrk="1" hangingPunct="1"/>
            <a:r>
              <a:rPr lang="en-US" dirty="0" smtClean="0"/>
              <a:t>* So Midline ectoderm → neural plate → neural folds &amp; grove → closure of neural tube (at 4</a:t>
            </a:r>
            <a:r>
              <a:rPr lang="en-US" baseline="30000" dirty="0" smtClean="0"/>
              <a:t>th</a:t>
            </a:r>
            <a:r>
              <a:rPr lang="en-US" dirty="0" smtClean="0"/>
              <a:t> week) start caudal hind brain and proceed cranially and caudally (until the two ends of the tube remain open and called </a:t>
            </a:r>
            <a:r>
              <a:rPr lang="en-US" dirty="0" err="1" smtClean="0"/>
              <a:t>neuropores</a:t>
            </a:r>
            <a:r>
              <a:rPr lang="en-US" dirty="0" smtClean="0"/>
              <a:t> (when the rostral </a:t>
            </a:r>
            <a:r>
              <a:rPr lang="en-US" dirty="0" err="1" smtClean="0"/>
              <a:t>neuropores</a:t>
            </a:r>
            <a:r>
              <a:rPr lang="en-US" dirty="0" smtClean="0"/>
              <a:t> closed it is called lamina terminalis.</a:t>
            </a:r>
          </a:p>
        </p:txBody>
      </p:sp>
    </p:spTree>
    <p:extLst>
      <p:ext uri="{BB962C8B-B14F-4D97-AF65-F5344CB8AC3E}">
        <p14:creationId xmlns:p14="http://schemas.microsoft.com/office/powerpoint/2010/main" val="2158107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1DF48205-C9CD-44CA-83E0-6E34280F0B6C}" type="slidenum">
              <a:rPr lang="ar-SA" smtClean="0"/>
              <a:pPr>
                <a:defRPr/>
              </a:pPr>
              <a:t>11</a:t>
            </a:fld>
            <a:endParaRPr lang="en-US" dirty="0"/>
          </a:p>
        </p:txBody>
      </p:sp>
    </p:spTree>
    <p:extLst>
      <p:ext uri="{BB962C8B-B14F-4D97-AF65-F5344CB8AC3E}">
        <p14:creationId xmlns:p14="http://schemas.microsoft.com/office/powerpoint/2010/main" val="2946944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1DF48205-C9CD-44CA-83E0-6E34280F0B6C}" type="slidenum">
              <a:rPr lang="ar-SA" smtClean="0"/>
              <a:pPr>
                <a:defRPr/>
              </a:pPr>
              <a:t>13</a:t>
            </a:fld>
            <a:endParaRPr lang="en-US" dirty="0"/>
          </a:p>
        </p:txBody>
      </p:sp>
    </p:spTree>
    <p:extLst>
      <p:ext uri="{BB962C8B-B14F-4D97-AF65-F5344CB8AC3E}">
        <p14:creationId xmlns:p14="http://schemas.microsoft.com/office/powerpoint/2010/main" val="2923443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r>
              <a:rPr lang="en-US" sz="14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Syndromic </a:t>
            </a:r>
            <a:r>
              <a:rPr lang="en-US" sz="1400" b="0" i="0" u="none" strike="noStrike" kern="1200" baseline="0" dirty="0" err="1" smtClean="0">
                <a:solidFill>
                  <a:schemeClr val="tx1"/>
                </a:solidFill>
                <a:latin typeface="Times New Roman" panose="02020603050405020304" pitchFamily="18" charset="0"/>
                <a:ea typeface="+mn-ea"/>
                <a:cs typeface="Times New Roman" panose="02020603050405020304" pitchFamily="18" charset="0"/>
              </a:rPr>
              <a:t>craniosynostosis</a:t>
            </a:r>
            <a:r>
              <a:rPr lang="en-US" sz="14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 (SC) is a heterogeneous group of congenital malformations characterized by morphological and functional anomalies of craniofacial development. SC is estimated to comprise 15% of all </a:t>
            </a:r>
            <a:r>
              <a:rPr lang="en-US" sz="1400" b="0" i="0" u="none" strike="noStrike" kern="1200" baseline="0" dirty="0" err="1" smtClean="0">
                <a:solidFill>
                  <a:schemeClr val="tx1"/>
                </a:solidFill>
                <a:latin typeface="Times New Roman" panose="02020603050405020304" pitchFamily="18" charset="0"/>
                <a:ea typeface="+mn-ea"/>
                <a:cs typeface="Times New Roman" panose="02020603050405020304" pitchFamily="18" charset="0"/>
              </a:rPr>
              <a:t>craniosynostoses</a:t>
            </a:r>
            <a:r>
              <a:rPr lang="en-US" sz="14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a:t>
            </a:r>
          </a:p>
          <a:p>
            <a:pPr marL="0" marR="0" lvl="0" indent="0" algn="just" defTabSz="914400" rtl="0" eaLnBrk="0" fontAlgn="base" latinLnBrk="0" hangingPunct="0">
              <a:lnSpc>
                <a:spcPct val="100000"/>
              </a:lnSpc>
              <a:spcBef>
                <a:spcPts val="0"/>
              </a:spcBef>
              <a:spcAft>
                <a:spcPct val="0"/>
              </a:spcAft>
              <a:buClrTx/>
              <a:buSzTx/>
              <a:buFont typeface="Wingdings" panose="05000000000000000000" pitchFamily="2" charset="2"/>
              <a:buChar char="§"/>
              <a:tabLst/>
              <a:defRPr/>
            </a:pPr>
            <a:r>
              <a:rPr lang="en-US" sz="14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 </a:t>
            </a:r>
            <a:r>
              <a:rPr lang="en-US" dirty="0" smtClean="0"/>
              <a:t>The most notable characteristic of Crouzon syndrome is </a:t>
            </a:r>
            <a:r>
              <a:rPr lang="en-US" dirty="0" err="1" smtClean="0"/>
              <a:t>craniosynostosis</a:t>
            </a:r>
            <a:r>
              <a:rPr lang="en-US" dirty="0" smtClean="0"/>
              <a:t>, as described above; however it usually presents as </a:t>
            </a:r>
            <a:r>
              <a:rPr lang="en-US" dirty="0" err="1" smtClean="0"/>
              <a:t>brachycephaly</a:t>
            </a:r>
            <a:r>
              <a:rPr lang="en-US" dirty="0" smtClean="0"/>
              <a:t> resulting in the appearance of a short and broad head. Exophthalmos (bulging eyes due to shallow eye sockets after early fusion of surrounding bones), </a:t>
            </a:r>
            <a:r>
              <a:rPr lang="en-US" dirty="0" err="1" smtClean="0"/>
              <a:t>hypertelorism</a:t>
            </a:r>
            <a:r>
              <a:rPr lang="en-US" dirty="0" smtClean="0"/>
              <a:t> (greater than normal distance between the eyes), and </a:t>
            </a:r>
            <a:r>
              <a:rPr lang="en-US" dirty="0" err="1" smtClean="0"/>
              <a:t>psittichorhina</a:t>
            </a:r>
            <a:r>
              <a:rPr lang="en-US" dirty="0" smtClean="0"/>
              <a:t> (beak-like nose) are also symptoms. </a:t>
            </a:r>
          </a:p>
          <a:p>
            <a:endParaRPr lang="en-US" dirty="0"/>
          </a:p>
        </p:txBody>
      </p:sp>
      <p:sp>
        <p:nvSpPr>
          <p:cNvPr id="4" name="Slide Number Placeholder 3"/>
          <p:cNvSpPr>
            <a:spLocks noGrp="1"/>
          </p:cNvSpPr>
          <p:nvPr>
            <p:ph type="sldNum" sz="quarter" idx="10"/>
          </p:nvPr>
        </p:nvSpPr>
        <p:spPr/>
        <p:txBody>
          <a:bodyPr/>
          <a:lstStyle/>
          <a:p>
            <a:pPr>
              <a:defRPr/>
            </a:pPr>
            <a:fld id="{1DF48205-C9CD-44CA-83E0-6E34280F0B6C}" type="slidenum">
              <a:rPr lang="ar-SA" smtClean="0"/>
              <a:pPr>
                <a:defRPr/>
              </a:pPr>
              <a:t>14</a:t>
            </a:fld>
            <a:endParaRPr lang="en-US" dirty="0"/>
          </a:p>
        </p:txBody>
      </p:sp>
    </p:spTree>
    <p:extLst>
      <p:ext uri="{BB962C8B-B14F-4D97-AF65-F5344CB8AC3E}">
        <p14:creationId xmlns:p14="http://schemas.microsoft.com/office/powerpoint/2010/main" val="1147019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r>
              <a:rPr lang="en-US" sz="14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Syndromic </a:t>
            </a:r>
            <a:r>
              <a:rPr lang="en-US" sz="1400" b="0" i="0" u="none" strike="noStrike" kern="1200" baseline="0" dirty="0" err="1" smtClean="0">
                <a:solidFill>
                  <a:schemeClr val="tx1"/>
                </a:solidFill>
                <a:latin typeface="Times New Roman" panose="02020603050405020304" pitchFamily="18" charset="0"/>
                <a:ea typeface="+mn-ea"/>
                <a:cs typeface="Times New Roman" panose="02020603050405020304" pitchFamily="18" charset="0"/>
              </a:rPr>
              <a:t>craniosynostosis</a:t>
            </a:r>
            <a:r>
              <a:rPr lang="en-US" sz="14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 (SC) is a heterogeneous group of congenital malformations characterized by morphological and functional anomalies of craniofacial development. SC is estimated to comprise 15% of all </a:t>
            </a:r>
            <a:r>
              <a:rPr lang="en-US" sz="1400" b="0" i="0" u="none" strike="noStrike" kern="1200" baseline="0" dirty="0" err="1" smtClean="0">
                <a:solidFill>
                  <a:schemeClr val="tx1"/>
                </a:solidFill>
                <a:latin typeface="Times New Roman" panose="02020603050405020304" pitchFamily="18" charset="0"/>
                <a:ea typeface="+mn-ea"/>
                <a:cs typeface="Times New Roman" panose="02020603050405020304" pitchFamily="18" charset="0"/>
              </a:rPr>
              <a:t>craniosynostoses</a:t>
            </a:r>
            <a:r>
              <a:rPr lang="en-US" sz="14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a:t>
            </a:r>
          </a:p>
          <a:p>
            <a:pPr marL="0" marR="0" lvl="0" indent="0" algn="just" defTabSz="914400" rtl="0" eaLnBrk="0" fontAlgn="base" latinLnBrk="0" hangingPunct="0">
              <a:lnSpc>
                <a:spcPct val="100000"/>
              </a:lnSpc>
              <a:spcBef>
                <a:spcPts val="0"/>
              </a:spcBef>
              <a:spcAft>
                <a:spcPct val="0"/>
              </a:spcAft>
              <a:buClrTx/>
              <a:buSzTx/>
              <a:buFont typeface="Wingdings" panose="05000000000000000000" pitchFamily="2" charset="2"/>
              <a:buChar char="§"/>
              <a:tabLst/>
              <a:defRPr/>
            </a:pPr>
            <a:r>
              <a:rPr lang="en-US" sz="1400" b="0" i="0" u="none" strike="noStrike" kern="1200" baseline="0" dirty="0" smtClean="0">
                <a:solidFill>
                  <a:schemeClr val="tx1"/>
                </a:solidFill>
                <a:latin typeface="Times New Roman" panose="02020603050405020304" pitchFamily="18" charset="0"/>
                <a:ea typeface="+mn-ea"/>
                <a:cs typeface="Times New Roman" panose="02020603050405020304" pitchFamily="18" charset="0"/>
              </a:rPr>
              <a:t> </a:t>
            </a:r>
            <a:r>
              <a:rPr lang="en-US" dirty="0" smtClean="0"/>
              <a:t>The most notable characteristic of Crouzon syndrome is </a:t>
            </a:r>
          </a:p>
          <a:p>
            <a:pPr marL="0" marR="0" lvl="3" indent="0" algn="just" defTabSz="914400" rtl="0" eaLnBrk="0" fontAlgn="base" latinLnBrk="0" hangingPunct="0">
              <a:lnSpc>
                <a:spcPct val="100000"/>
              </a:lnSpc>
              <a:spcBef>
                <a:spcPts val="0"/>
              </a:spcBef>
              <a:spcAft>
                <a:spcPct val="0"/>
              </a:spcAft>
              <a:buClrTx/>
              <a:buSzTx/>
              <a:buFont typeface="Wingdings" panose="05000000000000000000" pitchFamily="2" charset="2"/>
              <a:buChar char="§"/>
              <a:tabLst/>
              <a:defRPr/>
            </a:pPr>
            <a:r>
              <a:rPr lang="en-US" dirty="0" smtClean="0"/>
              <a:t>1) </a:t>
            </a:r>
            <a:r>
              <a:rPr lang="en-US" dirty="0" err="1" smtClean="0"/>
              <a:t>craniosynostosis</a:t>
            </a:r>
            <a:r>
              <a:rPr lang="en-US" dirty="0" smtClean="0"/>
              <a:t>, as described above; however it usually presents as </a:t>
            </a:r>
            <a:r>
              <a:rPr lang="en-US" dirty="0" err="1" smtClean="0"/>
              <a:t>brachycephaly</a:t>
            </a:r>
            <a:r>
              <a:rPr lang="en-US" dirty="0" smtClean="0"/>
              <a:t> resulting in the appearance of a short and broad head. </a:t>
            </a:r>
          </a:p>
          <a:p>
            <a:pPr marL="0" marR="0" lvl="3" indent="0" algn="just" defTabSz="914400" rtl="0" eaLnBrk="0" fontAlgn="base" latinLnBrk="0" hangingPunct="0">
              <a:lnSpc>
                <a:spcPct val="100000"/>
              </a:lnSpc>
              <a:spcBef>
                <a:spcPts val="0"/>
              </a:spcBef>
              <a:spcAft>
                <a:spcPct val="0"/>
              </a:spcAft>
              <a:buClrTx/>
              <a:buSzTx/>
              <a:buFont typeface="Wingdings" panose="05000000000000000000" pitchFamily="2" charset="2"/>
              <a:buChar char="§"/>
              <a:tabLst/>
              <a:defRPr/>
            </a:pPr>
            <a:r>
              <a:rPr lang="en-US" dirty="0" smtClean="0"/>
              <a:t> 2) Exophthalmos (bulging eyes due to shallow eye sockets after early fusion of surrounding bones), </a:t>
            </a:r>
          </a:p>
          <a:p>
            <a:pPr marL="0" marR="0" lvl="3" indent="0" algn="just" defTabSz="914400" rtl="0" eaLnBrk="0" fontAlgn="base" latinLnBrk="0" hangingPunct="0">
              <a:lnSpc>
                <a:spcPct val="100000"/>
              </a:lnSpc>
              <a:spcBef>
                <a:spcPts val="0"/>
              </a:spcBef>
              <a:spcAft>
                <a:spcPct val="0"/>
              </a:spcAft>
              <a:buClrTx/>
              <a:buSzTx/>
              <a:buFont typeface="Wingdings" panose="05000000000000000000" pitchFamily="2" charset="2"/>
              <a:buChar char="§"/>
              <a:tabLst/>
              <a:defRPr/>
            </a:pPr>
            <a:r>
              <a:rPr lang="en-US" dirty="0" smtClean="0"/>
              <a:t> 3) </a:t>
            </a:r>
            <a:r>
              <a:rPr lang="en-US" dirty="0" err="1" smtClean="0"/>
              <a:t>Hypertelorism</a:t>
            </a:r>
            <a:r>
              <a:rPr lang="en-US" dirty="0" smtClean="0"/>
              <a:t> (greater than normal distance between the eyes), and </a:t>
            </a:r>
          </a:p>
          <a:p>
            <a:pPr marL="0" marR="0" lvl="3" indent="0" algn="just" defTabSz="914400" rtl="0" eaLnBrk="0" fontAlgn="base" latinLnBrk="0" hangingPunct="0">
              <a:lnSpc>
                <a:spcPct val="100000"/>
              </a:lnSpc>
              <a:spcBef>
                <a:spcPts val="0"/>
              </a:spcBef>
              <a:spcAft>
                <a:spcPct val="0"/>
              </a:spcAft>
              <a:buClrTx/>
              <a:buSzTx/>
              <a:buFont typeface="Wingdings" panose="05000000000000000000" pitchFamily="2" charset="2"/>
              <a:buChar char="§"/>
              <a:tabLst/>
              <a:defRPr/>
            </a:pPr>
            <a:r>
              <a:rPr lang="en-US" dirty="0" smtClean="0"/>
              <a:t> 4) </a:t>
            </a:r>
            <a:r>
              <a:rPr lang="en-US" dirty="0" err="1" smtClean="0"/>
              <a:t>psittichorhina</a:t>
            </a:r>
            <a:r>
              <a:rPr lang="en-US" dirty="0" smtClean="0"/>
              <a:t> (beak-like nose) are also symptoms. </a:t>
            </a:r>
          </a:p>
          <a:p>
            <a:endParaRPr lang="en-US" dirty="0"/>
          </a:p>
        </p:txBody>
      </p:sp>
      <p:sp>
        <p:nvSpPr>
          <p:cNvPr id="4" name="Slide Number Placeholder 3"/>
          <p:cNvSpPr>
            <a:spLocks noGrp="1"/>
          </p:cNvSpPr>
          <p:nvPr>
            <p:ph type="sldNum" sz="quarter" idx="10"/>
          </p:nvPr>
        </p:nvSpPr>
        <p:spPr/>
        <p:txBody>
          <a:bodyPr/>
          <a:lstStyle/>
          <a:p>
            <a:pPr>
              <a:defRPr/>
            </a:pPr>
            <a:fld id="{1DF48205-C9CD-44CA-83E0-6E34280F0B6C}" type="slidenum">
              <a:rPr lang="ar-SA" smtClean="0"/>
              <a:pPr>
                <a:defRPr/>
              </a:pPr>
              <a:t>15</a:t>
            </a:fld>
            <a:endParaRPr lang="en-US" dirty="0"/>
          </a:p>
        </p:txBody>
      </p:sp>
    </p:spTree>
    <p:extLst>
      <p:ext uri="{BB962C8B-B14F-4D97-AF65-F5344CB8AC3E}">
        <p14:creationId xmlns:p14="http://schemas.microsoft.com/office/powerpoint/2010/main" val="581138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characterized by malformations of the skull, face, hands and feet. </a:t>
            </a:r>
            <a:endParaRPr lang="en-US" dirty="0"/>
          </a:p>
        </p:txBody>
      </p:sp>
      <p:sp>
        <p:nvSpPr>
          <p:cNvPr id="4" name="Slide Number Placeholder 3"/>
          <p:cNvSpPr>
            <a:spLocks noGrp="1"/>
          </p:cNvSpPr>
          <p:nvPr>
            <p:ph type="sldNum" sz="quarter" idx="10"/>
          </p:nvPr>
        </p:nvSpPr>
        <p:spPr/>
        <p:txBody>
          <a:bodyPr/>
          <a:lstStyle/>
          <a:p>
            <a:pPr>
              <a:defRPr/>
            </a:pPr>
            <a:fld id="{1DF48205-C9CD-44CA-83E0-6E34280F0B6C}" type="slidenum">
              <a:rPr lang="ar-SA" smtClean="0"/>
              <a:pPr>
                <a:defRPr/>
              </a:pPr>
              <a:t>16</a:t>
            </a:fld>
            <a:endParaRPr lang="en-US" dirty="0"/>
          </a:p>
        </p:txBody>
      </p:sp>
    </p:spTree>
    <p:extLst>
      <p:ext uri="{BB962C8B-B14F-4D97-AF65-F5344CB8AC3E}">
        <p14:creationId xmlns:p14="http://schemas.microsoft.com/office/powerpoint/2010/main" val="1753077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C61C10A4-69EF-44CA-B317-FE4EA6D6A0F2}" type="slidenum">
              <a:rPr lang="ar-EG" smtClean="0"/>
              <a:t>19</a:t>
            </a:fld>
            <a:endParaRPr lang="ar-EG"/>
          </a:p>
        </p:txBody>
      </p:sp>
    </p:spTree>
    <p:extLst>
      <p:ext uri="{BB962C8B-B14F-4D97-AF65-F5344CB8AC3E}">
        <p14:creationId xmlns:p14="http://schemas.microsoft.com/office/powerpoint/2010/main" val="3211986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r>
              <a:rPr lang="en-US" dirty="0" err="1" smtClean="0"/>
              <a:t>Macrocephaly</a:t>
            </a:r>
            <a:r>
              <a:rPr lang="en-US" dirty="0" smtClean="0"/>
              <a:t> is defined as head circumference more than 2SD above the mean for age and sex</a:t>
            </a:r>
          </a:p>
          <a:p>
            <a:r>
              <a:rPr lang="en-US" dirty="0" smtClean="0"/>
              <a:t> Average rate of growth is 1.25 cm/w</a:t>
            </a:r>
          </a:p>
          <a:p>
            <a:r>
              <a:rPr lang="en-US" dirty="0" smtClean="0"/>
              <a:t> Normal skull circumference:</a:t>
            </a:r>
          </a:p>
          <a:p>
            <a:pPr lvl="2"/>
            <a:r>
              <a:rPr lang="en-US" dirty="0" smtClean="0"/>
              <a:t> At 40 weeks: 35 cm</a:t>
            </a:r>
          </a:p>
          <a:p>
            <a:pPr lvl="2"/>
            <a:r>
              <a:rPr lang="en-US" dirty="0" smtClean="0"/>
              <a:t>At 3 months: 40 cm</a:t>
            </a:r>
          </a:p>
          <a:p>
            <a:pPr lvl="2"/>
            <a:r>
              <a:rPr lang="en-US" dirty="0" smtClean="0"/>
              <a:t>At 6 months: 44 cm</a:t>
            </a:r>
          </a:p>
          <a:p>
            <a:pPr lvl="2"/>
            <a:r>
              <a:rPr lang="en-US" dirty="0" smtClean="0"/>
              <a:t>At 12 months: 46 cm</a:t>
            </a:r>
          </a:p>
          <a:p>
            <a:pPr lvl="2"/>
            <a:r>
              <a:rPr lang="en-US" dirty="0" smtClean="0"/>
              <a:t>At 36 months: 50 cm</a:t>
            </a:r>
          </a:p>
          <a:p>
            <a:endParaRPr lang="en-US" dirty="0"/>
          </a:p>
        </p:txBody>
      </p:sp>
      <p:sp>
        <p:nvSpPr>
          <p:cNvPr id="4" name="Slide Number Placeholder 3"/>
          <p:cNvSpPr>
            <a:spLocks noGrp="1"/>
          </p:cNvSpPr>
          <p:nvPr>
            <p:ph type="sldNum" sz="quarter" idx="10"/>
          </p:nvPr>
        </p:nvSpPr>
        <p:spPr/>
        <p:txBody>
          <a:bodyPr/>
          <a:lstStyle/>
          <a:p>
            <a:pPr>
              <a:defRPr/>
            </a:pPr>
            <a:fld id="{BE5CD8BC-84E0-4107-980D-F8725FFC4750}" type="slidenum">
              <a:rPr lang="ar-EG" smtClean="0"/>
              <a:pPr>
                <a:defRPr/>
              </a:pPr>
              <a:t>26</a:t>
            </a:fld>
            <a:endParaRPr lang="ar-EG"/>
          </a:p>
        </p:txBody>
      </p:sp>
    </p:spTree>
    <p:extLst>
      <p:ext uri="{BB962C8B-B14F-4D97-AF65-F5344CB8AC3E}">
        <p14:creationId xmlns:p14="http://schemas.microsoft.com/office/powerpoint/2010/main" val="3529538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gd name="T0" fmla="*/ 6300000 w 3985"/>
              <a:gd name="T1" fmla="*/ 0 h 3619"/>
              <a:gd name="T2" fmla="*/ 0 w 3985"/>
              <a:gd name="T3" fmla="*/ 1826667 h 3619"/>
              <a:gd name="T4" fmla="*/ 4842204 w 3985"/>
              <a:gd name="T5" fmla="*/ 6780213 h 3619"/>
              <a:gd name="T6" fmla="*/ 8896350 w 3985"/>
              <a:gd name="T7" fmla="*/ 2107693 h 3619"/>
              <a:gd name="T8" fmla="*/ 6300000 w 3985"/>
              <a:gd name="T9" fmla="*/ 0 h 3619"/>
              <a:gd name="T10" fmla="*/ 6300000 w 3985"/>
              <a:gd name="T11" fmla="*/ 0 h 36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5" h="3619">
                <a:moveTo>
                  <a:pt x="2822" y="0"/>
                </a:moveTo>
                <a:lnTo>
                  <a:pt x="0" y="975"/>
                </a:lnTo>
                <a:lnTo>
                  <a:pt x="2169" y="3619"/>
                </a:lnTo>
                <a:lnTo>
                  <a:pt x="3985" y="1125"/>
                </a:lnTo>
                <a:lnTo>
                  <a:pt x="28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nvGrpSpPr>
          <p:cNvPr id="5" name="Group 8"/>
          <p:cNvGrpSpPr>
            <a:grpSpLocks/>
          </p:cNvGrpSpPr>
          <p:nvPr/>
        </p:nvGrpSpPr>
        <p:grpSpPr bwMode="auto">
          <a:xfrm>
            <a:off x="195263" y="234950"/>
            <a:ext cx="3787775" cy="1778000"/>
            <a:chOff x="123" y="148"/>
            <a:chExt cx="2386" cy="1120"/>
          </a:xfrm>
        </p:grpSpPr>
        <p:sp>
          <p:nvSpPr>
            <p:cNvPr id="6" name="Freeform 9"/>
            <p:cNvSpPr>
              <a:spLocks/>
            </p:cNvSpPr>
            <p:nvPr userDrawn="1"/>
          </p:nvSpPr>
          <p:spPr bwMode="auto">
            <a:xfrm>
              <a:off x="177" y="177"/>
              <a:ext cx="2250" cy="1017"/>
            </a:xfrm>
            <a:custGeom>
              <a:avLst/>
              <a:gdLst>
                <a:gd name="T0" fmla="*/ 2250 w 794"/>
                <a:gd name="T1" fmla="*/ 970 h 414"/>
                <a:gd name="T2" fmla="*/ 2012 w 794"/>
                <a:gd name="T3" fmla="*/ 781 h 414"/>
                <a:gd name="T4" fmla="*/ 1576 w 794"/>
                <a:gd name="T5" fmla="*/ 516 h 414"/>
                <a:gd name="T6" fmla="*/ 201 w 794"/>
                <a:gd name="T7" fmla="*/ 0 h 414"/>
                <a:gd name="T8" fmla="*/ 65 w 794"/>
                <a:gd name="T9" fmla="*/ 49 h 414"/>
                <a:gd name="T10" fmla="*/ 0 w 794"/>
                <a:gd name="T11" fmla="*/ 204 h 414"/>
                <a:gd name="T12" fmla="*/ 79 w 794"/>
                <a:gd name="T13" fmla="*/ 381 h 414"/>
                <a:gd name="T14" fmla="*/ 1615 w 794"/>
                <a:gd name="T15" fmla="*/ 1005 h 414"/>
                <a:gd name="T16" fmla="*/ 1952 w 794"/>
                <a:gd name="T17" fmla="*/ 965 h 414"/>
                <a:gd name="T18" fmla="*/ 2224 w 794"/>
                <a:gd name="T19" fmla="*/ 1017 h 414"/>
                <a:gd name="T20" fmla="*/ 2250 w 794"/>
                <a:gd name="T21" fmla="*/ 970 h 414"/>
                <a:gd name="T22" fmla="*/ 2250 w 794"/>
                <a:gd name="T23" fmla="*/ 970 h 4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7" name="Freeform 10"/>
            <p:cNvSpPr>
              <a:spLocks/>
            </p:cNvSpPr>
            <p:nvPr userDrawn="1"/>
          </p:nvSpPr>
          <p:spPr bwMode="auto">
            <a:xfrm>
              <a:off x="166" y="261"/>
              <a:ext cx="2244" cy="1007"/>
            </a:xfrm>
            <a:custGeom>
              <a:avLst/>
              <a:gdLst>
                <a:gd name="T0" fmla="*/ 194 w 1586"/>
                <a:gd name="T1" fmla="*/ 0 h 821"/>
                <a:gd name="T2" fmla="*/ 1883 w 1586"/>
                <a:gd name="T3" fmla="*/ 637 h 821"/>
                <a:gd name="T4" fmla="*/ 2020 w 1586"/>
                <a:gd name="T5" fmla="*/ 783 h 821"/>
                <a:gd name="T6" fmla="*/ 2244 w 1586"/>
                <a:gd name="T7" fmla="*/ 971 h 821"/>
                <a:gd name="T8" fmla="*/ 2214 w 1586"/>
                <a:gd name="T9" fmla="*/ 1007 h 821"/>
                <a:gd name="T10" fmla="*/ 1910 w 1586"/>
                <a:gd name="T11" fmla="*/ 965 h 821"/>
                <a:gd name="T12" fmla="*/ 1620 w 1586"/>
                <a:gd name="T13" fmla="*/ 995 h 821"/>
                <a:gd name="T14" fmla="*/ 59 w 1586"/>
                <a:gd name="T15" fmla="*/ 366 h 821"/>
                <a:gd name="T16" fmla="*/ 0 w 1586"/>
                <a:gd name="T17" fmla="*/ 184 h 821"/>
                <a:gd name="T18" fmla="*/ 65 w 1586"/>
                <a:gd name="T19" fmla="*/ 39 h 821"/>
                <a:gd name="T20" fmla="*/ 194 w 1586"/>
                <a:gd name="T21" fmla="*/ 0 h 821"/>
                <a:gd name="T22" fmla="*/ 194 w 1586"/>
                <a:gd name="T23" fmla="*/ 0 h 8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8" name="Freeform 11"/>
            <p:cNvSpPr>
              <a:spLocks/>
            </p:cNvSpPr>
            <p:nvPr userDrawn="1"/>
          </p:nvSpPr>
          <p:spPr bwMode="auto">
            <a:xfrm>
              <a:off x="474" y="344"/>
              <a:ext cx="1488" cy="919"/>
            </a:xfrm>
            <a:custGeom>
              <a:avLst/>
              <a:gdLst>
                <a:gd name="T0" fmla="*/ 0 w 1049"/>
                <a:gd name="T1" fmla="*/ 400 h 747"/>
                <a:gd name="T2" fmla="*/ 1308 w 1049"/>
                <a:gd name="T3" fmla="*/ 919 h 747"/>
                <a:gd name="T4" fmla="*/ 1332 w 1049"/>
                <a:gd name="T5" fmla="*/ 657 h 747"/>
                <a:gd name="T6" fmla="*/ 1488 w 1049"/>
                <a:gd name="T7" fmla="*/ 519 h 747"/>
                <a:gd name="T8" fmla="*/ 111 w 1049"/>
                <a:gd name="T9" fmla="*/ 0 h 747"/>
                <a:gd name="T10" fmla="*/ 0 w 1049"/>
                <a:gd name="T11" fmla="*/ 156 h 747"/>
                <a:gd name="T12" fmla="*/ 0 w 1049"/>
                <a:gd name="T13" fmla="*/ 400 h 747"/>
                <a:gd name="T14" fmla="*/ 0 w 1049"/>
                <a:gd name="T15" fmla="*/ 400 h 7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nvGrpSpPr>
            <p:cNvPr id="9"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gd name="T0" fmla="*/ 155 w 150"/>
                  <a:gd name="T1" fmla="*/ 0 h 173"/>
                  <a:gd name="T2" fmla="*/ 57 w 150"/>
                  <a:gd name="T3" fmla="*/ 82 h 173"/>
                  <a:gd name="T4" fmla="*/ 0 w 150"/>
                  <a:gd name="T5" fmla="*/ 214 h 173"/>
                  <a:gd name="T6" fmla="*/ 113 w 150"/>
                  <a:gd name="T7" fmla="*/ 198 h 173"/>
                  <a:gd name="T8" fmla="*/ 146 w 150"/>
                  <a:gd name="T9" fmla="*/ 104 h 173"/>
                  <a:gd name="T10" fmla="*/ 212 w 150"/>
                  <a:gd name="T11" fmla="*/ 33 h 173"/>
                  <a:gd name="T12" fmla="*/ 155 w 150"/>
                  <a:gd name="T13" fmla="*/ 0 h 173"/>
                  <a:gd name="T14" fmla="*/ 155 w 150"/>
                  <a:gd name="T15" fmla="*/ 0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11" name="Freeform 14"/>
              <p:cNvSpPr>
                <a:spLocks/>
              </p:cNvSpPr>
              <p:nvPr userDrawn="1"/>
            </p:nvSpPr>
            <p:spPr bwMode="auto">
              <a:xfrm>
                <a:off x="123" y="148"/>
                <a:ext cx="2386" cy="1081"/>
              </a:xfrm>
              <a:custGeom>
                <a:avLst/>
                <a:gdLst>
                  <a:gd name="T0" fmla="*/ 221 w 1684"/>
                  <a:gd name="T1" fmla="*/ 0 h 880"/>
                  <a:gd name="T2" fmla="*/ 89 w 1684"/>
                  <a:gd name="T3" fmla="*/ 64 h 880"/>
                  <a:gd name="T4" fmla="*/ 0 w 1684"/>
                  <a:gd name="T5" fmla="*/ 256 h 880"/>
                  <a:gd name="T6" fmla="*/ 95 w 1684"/>
                  <a:gd name="T7" fmla="*/ 440 h 880"/>
                  <a:gd name="T8" fmla="*/ 1675 w 1684"/>
                  <a:gd name="T9" fmla="*/ 1065 h 880"/>
                  <a:gd name="T10" fmla="*/ 2015 w 1684"/>
                  <a:gd name="T11" fmla="*/ 1026 h 880"/>
                  <a:gd name="T12" fmla="*/ 2290 w 1684"/>
                  <a:gd name="T13" fmla="*/ 1081 h 880"/>
                  <a:gd name="T14" fmla="*/ 2386 w 1684"/>
                  <a:gd name="T15" fmla="*/ 993 h 880"/>
                  <a:gd name="T16" fmla="*/ 2128 w 1684"/>
                  <a:gd name="T17" fmla="*/ 816 h 880"/>
                  <a:gd name="T18" fmla="*/ 2023 w 1684"/>
                  <a:gd name="T19" fmla="*/ 629 h 880"/>
                  <a:gd name="T20" fmla="*/ 1940 w 1684"/>
                  <a:gd name="T21" fmla="*/ 647 h 880"/>
                  <a:gd name="T22" fmla="*/ 2039 w 1684"/>
                  <a:gd name="T23" fmla="*/ 816 h 880"/>
                  <a:gd name="T24" fmla="*/ 2236 w 1684"/>
                  <a:gd name="T25" fmla="*/ 995 h 880"/>
                  <a:gd name="T26" fmla="*/ 2002 w 1684"/>
                  <a:gd name="T27" fmla="*/ 967 h 880"/>
                  <a:gd name="T28" fmla="*/ 1727 w 1684"/>
                  <a:gd name="T29" fmla="*/ 1000 h 880"/>
                  <a:gd name="T30" fmla="*/ 1778 w 1684"/>
                  <a:gd name="T31" fmla="*/ 798 h 880"/>
                  <a:gd name="T32" fmla="*/ 1896 w 1684"/>
                  <a:gd name="T33" fmla="*/ 661 h 880"/>
                  <a:gd name="T34" fmla="*/ 1758 w 1684"/>
                  <a:gd name="T35" fmla="*/ 678 h 880"/>
                  <a:gd name="T36" fmla="*/ 1651 w 1684"/>
                  <a:gd name="T37" fmla="*/ 808 h 880"/>
                  <a:gd name="T38" fmla="*/ 1614 w 1684"/>
                  <a:gd name="T39" fmla="*/ 972 h 880"/>
                  <a:gd name="T40" fmla="*/ 152 w 1684"/>
                  <a:gd name="T41" fmla="*/ 381 h 880"/>
                  <a:gd name="T42" fmla="*/ 113 w 1684"/>
                  <a:gd name="T43" fmla="*/ 264 h 880"/>
                  <a:gd name="T44" fmla="*/ 146 w 1684"/>
                  <a:gd name="T45" fmla="*/ 117 h 880"/>
                  <a:gd name="T46" fmla="*/ 307 w 1684"/>
                  <a:gd name="T47" fmla="*/ 0 h 880"/>
                  <a:gd name="T48" fmla="*/ 221 w 1684"/>
                  <a:gd name="T49" fmla="*/ 0 h 880"/>
                  <a:gd name="T50" fmla="*/ 221 w 1684"/>
                  <a:gd name="T51" fmla="*/ 0 h 8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12" name="Freeform 15"/>
              <p:cNvSpPr>
                <a:spLocks/>
              </p:cNvSpPr>
              <p:nvPr userDrawn="1"/>
            </p:nvSpPr>
            <p:spPr bwMode="auto">
              <a:xfrm>
                <a:off x="324" y="158"/>
                <a:ext cx="1686" cy="614"/>
              </a:xfrm>
              <a:custGeom>
                <a:avLst/>
                <a:gdLst>
                  <a:gd name="T0" fmla="*/ 142 w 1190"/>
                  <a:gd name="T1" fmla="*/ 0 h 500"/>
                  <a:gd name="T2" fmla="*/ 1686 w 1190"/>
                  <a:gd name="T3" fmla="*/ 602 h 500"/>
                  <a:gd name="T4" fmla="*/ 1524 w 1190"/>
                  <a:gd name="T5" fmla="*/ 614 h 500"/>
                  <a:gd name="T6" fmla="*/ 0 w 1190"/>
                  <a:gd name="T7" fmla="*/ 33 h 500"/>
                  <a:gd name="T8" fmla="*/ 142 w 1190"/>
                  <a:gd name="T9" fmla="*/ 0 h 500"/>
                  <a:gd name="T10" fmla="*/ 142 w 1190"/>
                  <a:gd name="T11" fmla="*/ 0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0" h="500">
                    <a:moveTo>
                      <a:pt x="100" y="0"/>
                    </a:moveTo>
                    <a:lnTo>
                      <a:pt x="1190" y="490"/>
                    </a:lnTo>
                    <a:lnTo>
                      <a:pt x="1076" y="500"/>
                    </a:lnTo>
                    <a:lnTo>
                      <a:pt x="0" y="27"/>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13" name="Freeform 16"/>
              <p:cNvSpPr>
                <a:spLocks/>
              </p:cNvSpPr>
              <p:nvPr userDrawn="1"/>
            </p:nvSpPr>
            <p:spPr bwMode="auto">
              <a:xfrm>
                <a:off x="409" y="251"/>
                <a:ext cx="227" cy="410"/>
              </a:xfrm>
              <a:custGeom>
                <a:avLst/>
                <a:gdLst>
                  <a:gd name="T0" fmla="*/ 165 w 160"/>
                  <a:gd name="T1" fmla="*/ 0 h 335"/>
                  <a:gd name="T2" fmla="*/ 27 w 160"/>
                  <a:gd name="T3" fmla="*/ 130 h 335"/>
                  <a:gd name="T4" fmla="*/ 0 w 160"/>
                  <a:gd name="T5" fmla="*/ 281 h 335"/>
                  <a:gd name="T6" fmla="*/ 47 w 160"/>
                  <a:gd name="T7" fmla="*/ 384 h 335"/>
                  <a:gd name="T8" fmla="*/ 133 w 160"/>
                  <a:gd name="T9" fmla="*/ 410 h 335"/>
                  <a:gd name="T10" fmla="*/ 108 w 160"/>
                  <a:gd name="T11" fmla="*/ 188 h 335"/>
                  <a:gd name="T12" fmla="*/ 227 w 160"/>
                  <a:gd name="T13" fmla="*/ 21 h 335"/>
                  <a:gd name="T14" fmla="*/ 165 w 160"/>
                  <a:gd name="T15" fmla="*/ 0 h 335"/>
                  <a:gd name="T16" fmla="*/ 165 w 160"/>
                  <a:gd name="T17" fmla="*/ 0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14" name="Freeform 17"/>
              <p:cNvSpPr>
                <a:spLocks/>
              </p:cNvSpPr>
              <p:nvPr userDrawn="1"/>
            </p:nvSpPr>
            <p:spPr bwMode="auto">
              <a:xfrm>
                <a:off x="846" y="536"/>
                <a:ext cx="691" cy="364"/>
              </a:xfrm>
              <a:custGeom>
                <a:avLst/>
                <a:gdLst>
                  <a:gd name="T0" fmla="*/ 20 w 489"/>
                  <a:gd name="T1" fmla="*/ 42 h 296"/>
                  <a:gd name="T2" fmla="*/ 226 w 489"/>
                  <a:gd name="T3" fmla="*/ 81 h 296"/>
                  <a:gd name="T4" fmla="*/ 458 w 489"/>
                  <a:gd name="T5" fmla="*/ 168 h 296"/>
                  <a:gd name="T6" fmla="*/ 622 w 489"/>
                  <a:gd name="T7" fmla="*/ 299 h 296"/>
                  <a:gd name="T8" fmla="*/ 461 w 489"/>
                  <a:gd name="T9" fmla="*/ 283 h 296"/>
                  <a:gd name="T10" fmla="*/ 196 w 489"/>
                  <a:gd name="T11" fmla="*/ 180 h 296"/>
                  <a:gd name="T12" fmla="*/ 71 w 489"/>
                  <a:gd name="T13" fmla="*/ 98 h 296"/>
                  <a:gd name="T14" fmla="*/ 151 w 489"/>
                  <a:gd name="T15" fmla="*/ 200 h 296"/>
                  <a:gd name="T16" fmla="*/ 384 w 489"/>
                  <a:gd name="T17" fmla="*/ 332 h 296"/>
                  <a:gd name="T18" fmla="*/ 658 w 489"/>
                  <a:gd name="T19" fmla="*/ 364 h 296"/>
                  <a:gd name="T20" fmla="*/ 691 w 489"/>
                  <a:gd name="T21" fmla="*/ 275 h 296"/>
                  <a:gd name="T22" fmla="*/ 557 w 489"/>
                  <a:gd name="T23" fmla="*/ 148 h 296"/>
                  <a:gd name="T24" fmla="*/ 240 w 489"/>
                  <a:gd name="T25" fmla="*/ 21 h 296"/>
                  <a:gd name="T26" fmla="*/ 0 w 489"/>
                  <a:gd name="T27" fmla="*/ 0 h 296"/>
                  <a:gd name="T28" fmla="*/ 20 w 489"/>
                  <a:gd name="T29" fmla="*/ 42 h 296"/>
                  <a:gd name="T30" fmla="*/ 20 w 489"/>
                  <a:gd name="T31" fmla="*/ 42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grpSp>
      <p:grpSp>
        <p:nvGrpSpPr>
          <p:cNvPr id="15" name="Group 18"/>
          <p:cNvGrpSpPr>
            <a:grpSpLocks/>
          </p:cNvGrpSpPr>
          <p:nvPr/>
        </p:nvGrpSpPr>
        <p:grpSpPr bwMode="auto">
          <a:xfrm>
            <a:off x="7915275" y="4368800"/>
            <a:ext cx="742950" cy="1058863"/>
            <a:chOff x="4986" y="2752"/>
            <a:chExt cx="468" cy="667"/>
          </a:xfrm>
        </p:grpSpPr>
        <p:sp>
          <p:nvSpPr>
            <p:cNvPr id="16" name="Freeform 19"/>
            <p:cNvSpPr>
              <a:spLocks/>
            </p:cNvSpPr>
            <p:nvPr userDrawn="1"/>
          </p:nvSpPr>
          <p:spPr bwMode="auto">
            <a:xfrm rot="7320404">
              <a:off x="4909" y="2936"/>
              <a:ext cx="629" cy="293"/>
            </a:xfrm>
            <a:custGeom>
              <a:avLst/>
              <a:gdLst>
                <a:gd name="T0" fmla="*/ 629 w 794"/>
                <a:gd name="T1" fmla="*/ 280 h 414"/>
                <a:gd name="T2" fmla="*/ 562 w 794"/>
                <a:gd name="T3" fmla="*/ 225 h 414"/>
                <a:gd name="T4" fmla="*/ 440 w 794"/>
                <a:gd name="T5" fmla="*/ 149 h 414"/>
                <a:gd name="T6" fmla="*/ 56 w 794"/>
                <a:gd name="T7" fmla="*/ 0 h 414"/>
                <a:gd name="T8" fmla="*/ 18 w 794"/>
                <a:gd name="T9" fmla="*/ 14 h 414"/>
                <a:gd name="T10" fmla="*/ 0 w 794"/>
                <a:gd name="T11" fmla="*/ 59 h 414"/>
                <a:gd name="T12" fmla="*/ 22 w 794"/>
                <a:gd name="T13" fmla="*/ 110 h 414"/>
                <a:gd name="T14" fmla="*/ 452 w 794"/>
                <a:gd name="T15" fmla="*/ 289 h 414"/>
                <a:gd name="T16" fmla="*/ 546 w 794"/>
                <a:gd name="T17" fmla="*/ 278 h 414"/>
                <a:gd name="T18" fmla="*/ 622 w 794"/>
                <a:gd name="T19" fmla="*/ 293 h 414"/>
                <a:gd name="T20" fmla="*/ 629 w 794"/>
                <a:gd name="T21" fmla="*/ 280 h 414"/>
                <a:gd name="T22" fmla="*/ 629 w 794"/>
                <a:gd name="T23" fmla="*/ 280 h 4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17" name="Freeform 20"/>
            <p:cNvSpPr>
              <a:spLocks/>
            </p:cNvSpPr>
            <p:nvPr userDrawn="1"/>
          </p:nvSpPr>
          <p:spPr bwMode="auto">
            <a:xfrm rot="7320404">
              <a:off x="4893" y="2923"/>
              <a:ext cx="627" cy="290"/>
            </a:xfrm>
            <a:custGeom>
              <a:avLst/>
              <a:gdLst>
                <a:gd name="T0" fmla="*/ 54 w 1586"/>
                <a:gd name="T1" fmla="*/ 0 h 821"/>
                <a:gd name="T2" fmla="*/ 526 w 1586"/>
                <a:gd name="T3" fmla="*/ 183 h 821"/>
                <a:gd name="T4" fmla="*/ 565 w 1586"/>
                <a:gd name="T5" fmla="*/ 225 h 821"/>
                <a:gd name="T6" fmla="*/ 627 w 1586"/>
                <a:gd name="T7" fmla="*/ 280 h 821"/>
                <a:gd name="T8" fmla="*/ 619 w 1586"/>
                <a:gd name="T9" fmla="*/ 290 h 821"/>
                <a:gd name="T10" fmla="*/ 534 w 1586"/>
                <a:gd name="T11" fmla="*/ 278 h 821"/>
                <a:gd name="T12" fmla="*/ 453 w 1586"/>
                <a:gd name="T13" fmla="*/ 286 h 821"/>
                <a:gd name="T14" fmla="*/ 17 w 1586"/>
                <a:gd name="T15" fmla="*/ 105 h 821"/>
                <a:gd name="T16" fmla="*/ 0 w 1586"/>
                <a:gd name="T17" fmla="*/ 53 h 821"/>
                <a:gd name="T18" fmla="*/ 18 w 1586"/>
                <a:gd name="T19" fmla="*/ 11 h 821"/>
                <a:gd name="T20" fmla="*/ 54 w 1586"/>
                <a:gd name="T21" fmla="*/ 0 h 821"/>
                <a:gd name="T22" fmla="*/ 54 w 1586"/>
                <a:gd name="T23" fmla="*/ 0 h 8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18" name="Freeform 21"/>
            <p:cNvSpPr>
              <a:spLocks/>
            </p:cNvSpPr>
            <p:nvPr userDrawn="1"/>
          </p:nvSpPr>
          <p:spPr bwMode="auto">
            <a:xfrm rot="7320404">
              <a:off x="5000" y="2913"/>
              <a:ext cx="416" cy="265"/>
            </a:xfrm>
            <a:custGeom>
              <a:avLst/>
              <a:gdLst>
                <a:gd name="T0" fmla="*/ 0 w 1049"/>
                <a:gd name="T1" fmla="*/ 115 h 747"/>
                <a:gd name="T2" fmla="*/ 366 w 1049"/>
                <a:gd name="T3" fmla="*/ 265 h 747"/>
                <a:gd name="T4" fmla="*/ 372 w 1049"/>
                <a:gd name="T5" fmla="*/ 189 h 747"/>
                <a:gd name="T6" fmla="*/ 416 w 1049"/>
                <a:gd name="T7" fmla="*/ 150 h 747"/>
                <a:gd name="T8" fmla="*/ 31 w 1049"/>
                <a:gd name="T9" fmla="*/ 0 h 747"/>
                <a:gd name="T10" fmla="*/ 0 w 1049"/>
                <a:gd name="T11" fmla="*/ 45 h 747"/>
                <a:gd name="T12" fmla="*/ 0 w 1049"/>
                <a:gd name="T13" fmla="*/ 115 h 747"/>
                <a:gd name="T14" fmla="*/ 0 w 1049"/>
                <a:gd name="T15" fmla="*/ 115 h 7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nvGrpSpPr>
            <p:cNvPr id="19" name="Group 22"/>
            <p:cNvGrpSpPr>
              <a:grpSpLocks/>
            </p:cNvGrpSpPr>
            <p:nvPr userDrawn="1"/>
          </p:nvGrpSpPr>
          <p:grpSpPr bwMode="auto">
            <a:xfrm>
              <a:off x="4986" y="2752"/>
              <a:ext cx="469" cy="667"/>
              <a:chOff x="4986" y="2752"/>
              <a:chExt cx="469" cy="667"/>
            </a:xfrm>
          </p:grpSpPr>
          <p:sp>
            <p:nvSpPr>
              <p:cNvPr id="20" name="Freeform 23"/>
              <p:cNvSpPr>
                <a:spLocks/>
              </p:cNvSpPr>
              <p:nvPr userDrawn="1"/>
            </p:nvSpPr>
            <p:spPr bwMode="auto">
              <a:xfrm rot="7320404">
                <a:off x="4987" y="3190"/>
                <a:ext cx="59" cy="61"/>
              </a:xfrm>
              <a:custGeom>
                <a:avLst/>
                <a:gdLst>
                  <a:gd name="T0" fmla="*/ 43 w 150"/>
                  <a:gd name="T1" fmla="*/ 0 h 173"/>
                  <a:gd name="T2" fmla="*/ 16 w 150"/>
                  <a:gd name="T3" fmla="*/ 23 h 173"/>
                  <a:gd name="T4" fmla="*/ 0 w 150"/>
                  <a:gd name="T5" fmla="*/ 61 h 173"/>
                  <a:gd name="T6" fmla="*/ 31 w 150"/>
                  <a:gd name="T7" fmla="*/ 56 h 173"/>
                  <a:gd name="T8" fmla="*/ 41 w 150"/>
                  <a:gd name="T9" fmla="*/ 30 h 173"/>
                  <a:gd name="T10" fmla="*/ 59 w 150"/>
                  <a:gd name="T11" fmla="*/ 10 h 173"/>
                  <a:gd name="T12" fmla="*/ 43 w 150"/>
                  <a:gd name="T13" fmla="*/ 0 h 173"/>
                  <a:gd name="T14" fmla="*/ 43 w 150"/>
                  <a:gd name="T15" fmla="*/ 0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1" name="Freeform 24"/>
              <p:cNvSpPr>
                <a:spLocks/>
              </p:cNvSpPr>
              <p:nvPr userDrawn="1"/>
            </p:nvSpPr>
            <p:spPr bwMode="auto">
              <a:xfrm rot="7320404">
                <a:off x="4887" y="2930"/>
                <a:ext cx="667" cy="311"/>
              </a:xfrm>
              <a:custGeom>
                <a:avLst/>
                <a:gdLst>
                  <a:gd name="T0" fmla="*/ 62 w 1684"/>
                  <a:gd name="T1" fmla="*/ 0 h 880"/>
                  <a:gd name="T2" fmla="*/ 25 w 1684"/>
                  <a:gd name="T3" fmla="*/ 18 h 880"/>
                  <a:gd name="T4" fmla="*/ 0 w 1684"/>
                  <a:gd name="T5" fmla="*/ 74 h 880"/>
                  <a:gd name="T6" fmla="*/ 27 w 1684"/>
                  <a:gd name="T7" fmla="*/ 127 h 880"/>
                  <a:gd name="T8" fmla="*/ 468 w 1684"/>
                  <a:gd name="T9" fmla="*/ 306 h 880"/>
                  <a:gd name="T10" fmla="*/ 563 w 1684"/>
                  <a:gd name="T11" fmla="*/ 295 h 880"/>
                  <a:gd name="T12" fmla="*/ 640 w 1684"/>
                  <a:gd name="T13" fmla="*/ 311 h 880"/>
                  <a:gd name="T14" fmla="*/ 667 w 1684"/>
                  <a:gd name="T15" fmla="*/ 286 h 880"/>
                  <a:gd name="T16" fmla="*/ 595 w 1684"/>
                  <a:gd name="T17" fmla="*/ 235 h 880"/>
                  <a:gd name="T18" fmla="*/ 566 w 1684"/>
                  <a:gd name="T19" fmla="*/ 181 h 880"/>
                  <a:gd name="T20" fmla="*/ 542 w 1684"/>
                  <a:gd name="T21" fmla="*/ 186 h 880"/>
                  <a:gd name="T22" fmla="*/ 570 w 1684"/>
                  <a:gd name="T23" fmla="*/ 235 h 880"/>
                  <a:gd name="T24" fmla="*/ 625 w 1684"/>
                  <a:gd name="T25" fmla="*/ 286 h 880"/>
                  <a:gd name="T26" fmla="*/ 560 w 1684"/>
                  <a:gd name="T27" fmla="*/ 278 h 880"/>
                  <a:gd name="T28" fmla="*/ 483 w 1684"/>
                  <a:gd name="T29" fmla="*/ 288 h 880"/>
                  <a:gd name="T30" fmla="*/ 497 w 1684"/>
                  <a:gd name="T31" fmla="*/ 230 h 880"/>
                  <a:gd name="T32" fmla="*/ 530 w 1684"/>
                  <a:gd name="T33" fmla="*/ 190 h 880"/>
                  <a:gd name="T34" fmla="*/ 492 w 1684"/>
                  <a:gd name="T35" fmla="*/ 195 h 880"/>
                  <a:gd name="T36" fmla="*/ 461 w 1684"/>
                  <a:gd name="T37" fmla="*/ 233 h 880"/>
                  <a:gd name="T38" fmla="*/ 451 w 1684"/>
                  <a:gd name="T39" fmla="*/ 280 h 880"/>
                  <a:gd name="T40" fmla="*/ 42 w 1684"/>
                  <a:gd name="T41" fmla="*/ 110 h 880"/>
                  <a:gd name="T42" fmla="*/ 32 w 1684"/>
                  <a:gd name="T43" fmla="*/ 76 h 880"/>
                  <a:gd name="T44" fmla="*/ 41 w 1684"/>
                  <a:gd name="T45" fmla="*/ 34 h 880"/>
                  <a:gd name="T46" fmla="*/ 86 w 1684"/>
                  <a:gd name="T47" fmla="*/ 0 h 880"/>
                  <a:gd name="T48" fmla="*/ 62 w 1684"/>
                  <a:gd name="T49" fmla="*/ 0 h 880"/>
                  <a:gd name="T50" fmla="*/ 62 w 1684"/>
                  <a:gd name="T51" fmla="*/ 0 h 8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2" name="Freeform 25"/>
              <p:cNvSpPr>
                <a:spLocks/>
              </p:cNvSpPr>
              <p:nvPr userDrawn="1"/>
            </p:nvSpPr>
            <p:spPr bwMode="auto">
              <a:xfrm rot="7320404">
                <a:off x="5062" y="2997"/>
                <a:ext cx="472" cy="176"/>
              </a:xfrm>
              <a:custGeom>
                <a:avLst/>
                <a:gdLst>
                  <a:gd name="T0" fmla="*/ 40 w 1190"/>
                  <a:gd name="T1" fmla="*/ 0 h 500"/>
                  <a:gd name="T2" fmla="*/ 472 w 1190"/>
                  <a:gd name="T3" fmla="*/ 172 h 500"/>
                  <a:gd name="T4" fmla="*/ 427 w 1190"/>
                  <a:gd name="T5" fmla="*/ 176 h 500"/>
                  <a:gd name="T6" fmla="*/ 0 w 1190"/>
                  <a:gd name="T7" fmla="*/ 10 h 500"/>
                  <a:gd name="T8" fmla="*/ 40 w 1190"/>
                  <a:gd name="T9" fmla="*/ 0 h 500"/>
                  <a:gd name="T10" fmla="*/ 40 w 1190"/>
                  <a:gd name="T11" fmla="*/ 0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0" h="500">
                    <a:moveTo>
                      <a:pt x="100" y="0"/>
                    </a:moveTo>
                    <a:lnTo>
                      <a:pt x="1190" y="490"/>
                    </a:lnTo>
                    <a:lnTo>
                      <a:pt x="1076" y="500"/>
                    </a:lnTo>
                    <a:lnTo>
                      <a:pt x="0" y="27"/>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3" name="Freeform 26"/>
              <p:cNvSpPr>
                <a:spLocks/>
              </p:cNvSpPr>
              <p:nvPr userDrawn="1"/>
            </p:nvSpPr>
            <p:spPr bwMode="auto">
              <a:xfrm rot="7320404">
                <a:off x="5364" y="2873"/>
                <a:ext cx="63" cy="118"/>
              </a:xfrm>
              <a:custGeom>
                <a:avLst/>
                <a:gdLst>
                  <a:gd name="T0" fmla="*/ 46 w 160"/>
                  <a:gd name="T1" fmla="*/ 0 h 335"/>
                  <a:gd name="T2" fmla="*/ 7 w 160"/>
                  <a:gd name="T3" fmla="*/ 37 h 335"/>
                  <a:gd name="T4" fmla="*/ 0 w 160"/>
                  <a:gd name="T5" fmla="*/ 81 h 335"/>
                  <a:gd name="T6" fmla="*/ 13 w 160"/>
                  <a:gd name="T7" fmla="*/ 111 h 335"/>
                  <a:gd name="T8" fmla="*/ 37 w 160"/>
                  <a:gd name="T9" fmla="*/ 118 h 335"/>
                  <a:gd name="T10" fmla="*/ 30 w 160"/>
                  <a:gd name="T11" fmla="*/ 54 h 335"/>
                  <a:gd name="T12" fmla="*/ 63 w 160"/>
                  <a:gd name="T13" fmla="*/ 6 h 335"/>
                  <a:gd name="T14" fmla="*/ 46 w 160"/>
                  <a:gd name="T15" fmla="*/ 0 h 335"/>
                  <a:gd name="T16" fmla="*/ 46 w 160"/>
                  <a:gd name="T17" fmla="*/ 0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4" name="Freeform 27"/>
              <p:cNvSpPr>
                <a:spLocks/>
              </p:cNvSpPr>
              <p:nvPr userDrawn="1"/>
            </p:nvSpPr>
            <p:spPr bwMode="auto">
              <a:xfrm rot="7320404">
                <a:off x="5137" y="3000"/>
                <a:ext cx="193" cy="104"/>
              </a:xfrm>
              <a:custGeom>
                <a:avLst/>
                <a:gdLst>
                  <a:gd name="T0" fmla="*/ 6 w 489"/>
                  <a:gd name="T1" fmla="*/ 12 h 296"/>
                  <a:gd name="T2" fmla="*/ 63 w 489"/>
                  <a:gd name="T3" fmla="*/ 23 h 296"/>
                  <a:gd name="T4" fmla="*/ 128 w 489"/>
                  <a:gd name="T5" fmla="*/ 48 h 296"/>
                  <a:gd name="T6" fmla="*/ 174 w 489"/>
                  <a:gd name="T7" fmla="*/ 85 h 296"/>
                  <a:gd name="T8" fmla="*/ 129 w 489"/>
                  <a:gd name="T9" fmla="*/ 81 h 296"/>
                  <a:gd name="T10" fmla="*/ 55 w 489"/>
                  <a:gd name="T11" fmla="*/ 51 h 296"/>
                  <a:gd name="T12" fmla="*/ 20 w 489"/>
                  <a:gd name="T13" fmla="*/ 28 h 296"/>
                  <a:gd name="T14" fmla="*/ 42 w 489"/>
                  <a:gd name="T15" fmla="*/ 57 h 296"/>
                  <a:gd name="T16" fmla="*/ 107 w 489"/>
                  <a:gd name="T17" fmla="*/ 95 h 296"/>
                  <a:gd name="T18" fmla="*/ 184 w 489"/>
                  <a:gd name="T19" fmla="*/ 104 h 296"/>
                  <a:gd name="T20" fmla="*/ 193 w 489"/>
                  <a:gd name="T21" fmla="*/ 79 h 296"/>
                  <a:gd name="T22" fmla="*/ 156 w 489"/>
                  <a:gd name="T23" fmla="*/ 42 h 296"/>
                  <a:gd name="T24" fmla="*/ 67 w 489"/>
                  <a:gd name="T25" fmla="*/ 6 h 296"/>
                  <a:gd name="T26" fmla="*/ 0 w 489"/>
                  <a:gd name="T27" fmla="*/ 0 h 296"/>
                  <a:gd name="T28" fmla="*/ 6 w 489"/>
                  <a:gd name="T29" fmla="*/ 12 h 296"/>
                  <a:gd name="T30" fmla="*/ 6 w 489"/>
                  <a:gd name="T31" fmla="*/ 12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grpSp>
      <p:sp>
        <p:nvSpPr>
          <p:cNvPr id="25" name="Freeform 28"/>
          <p:cNvSpPr>
            <a:spLocks/>
          </p:cNvSpPr>
          <p:nvPr/>
        </p:nvSpPr>
        <p:spPr bwMode="auto">
          <a:xfrm>
            <a:off x="901700" y="5054600"/>
            <a:ext cx="6807200" cy="728663"/>
          </a:xfrm>
          <a:custGeom>
            <a:avLst/>
            <a:gdLst>
              <a:gd name="T0" fmla="*/ 0 w 4288"/>
              <a:gd name="T1" fmla="*/ 0 h 459"/>
              <a:gd name="T2" fmla="*/ 1295400 w 4288"/>
              <a:gd name="T3" fmla="*/ 406400 h 459"/>
              <a:gd name="T4" fmla="*/ 2476500 w 4288"/>
              <a:gd name="T5" fmla="*/ 228600 h 459"/>
              <a:gd name="T6" fmla="*/ 2946400 w 4288"/>
              <a:gd name="T7" fmla="*/ 596900 h 459"/>
              <a:gd name="T8" fmla="*/ 3721100 w 4288"/>
              <a:gd name="T9" fmla="*/ 241300 h 459"/>
              <a:gd name="T10" fmla="*/ 5613400 w 4288"/>
              <a:gd name="T11" fmla="*/ 723900 h 459"/>
              <a:gd name="T12" fmla="*/ 6807200 w 4288"/>
              <a:gd name="T13" fmla="*/ 215900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ar-EG"/>
          </a:p>
        </p:txBody>
      </p:sp>
      <p:sp>
        <p:nvSpPr>
          <p:cNvPr id="26" name="Freeform 29"/>
          <p:cNvSpPr>
            <a:spLocks/>
          </p:cNvSpPr>
          <p:nvPr/>
        </p:nvSpPr>
        <p:spPr bwMode="auto">
          <a:xfrm>
            <a:off x="4076700" y="1930400"/>
            <a:ext cx="889000" cy="381000"/>
          </a:xfrm>
          <a:custGeom>
            <a:avLst/>
            <a:gdLst>
              <a:gd name="T0" fmla="*/ 0 w 560"/>
              <a:gd name="T1" fmla="*/ 50800 h 240"/>
              <a:gd name="T2" fmla="*/ 444500 w 560"/>
              <a:gd name="T3" fmla="*/ 228600 h 240"/>
              <a:gd name="T4" fmla="*/ 711200 w 560"/>
              <a:gd name="T5" fmla="*/ 25400 h 240"/>
              <a:gd name="T6" fmla="*/ 889000 w 560"/>
              <a:gd name="T7" fmla="*/ 381000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p>
            <a:endParaRPr lang="ar-EG"/>
          </a:p>
        </p:txBody>
      </p:sp>
      <p:sp>
        <p:nvSpPr>
          <p:cNvPr id="96259"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en-US"/>
              <a:t>Click to edit Master title style</a:t>
            </a:r>
          </a:p>
        </p:txBody>
      </p:sp>
      <p:sp>
        <p:nvSpPr>
          <p:cNvPr id="96260"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en-US"/>
              <a:t>Click to edit Master subtitle style</a:t>
            </a:r>
          </a:p>
        </p:txBody>
      </p:sp>
      <p:sp>
        <p:nvSpPr>
          <p:cNvPr id="27" name="Rectangle 5"/>
          <p:cNvSpPr>
            <a:spLocks noGrp="1" noChangeArrowheads="1"/>
          </p:cNvSpPr>
          <p:nvPr>
            <p:ph type="dt" sz="half" idx="10"/>
          </p:nvPr>
        </p:nvSpPr>
        <p:spPr>
          <a:xfrm>
            <a:off x="685800" y="6248400"/>
            <a:ext cx="1905000" cy="457200"/>
          </a:xfrm>
        </p:spPr>
        <p:txBody>
          <a:bodyPr/>
          <a:lstStyle>
            <a:lvl1pPr>
              <a:defRPr/>
            </a:lvl1pPr>
          </a:lstStyle>
          <a:p>
            <a:pPr>
              <a:defRPr/>
            </a:pPr>
            <a:fld id="{4DE2A81E-7AC6-4E93-AA34-279C609D9196}" type="datetime1">
              <a:rPr lang="en-US" smtClean="0"/>
              <a:t>7/13/2019</a:t>
            </a:fld>
            <a:endParaRPr lang="en-US" dirty="0"/>
          </a:p>
        </p:txBody>
      </p:sp>
      <p:sp>
        <p:nvSpPr>
          <p:cNvPr id="28" name="Rectangle 6"/>
          <p:cNvSpPr>
            <a:spLocks noGrp="1" noChangeArrowheads="1"/>
          </p:cNvSpPr>
          <p:nvPr>
            <p:ph type="ftr" sz="quarter" idx="11"/>
          </p:nvPr>
        </p:nvSpPr>
        <p:spPr>
          <a:xfrm>
            <a:off x="3124200" y="6248400"/>
            <a:ext cx="2895600" cy="457200"/>
          </a:xfrm>
        </p:spPr>
        <p:txBody>
          <a:bodyPr/>
          <a:lstStyle>
            <a:lvl1pPr>
              <a:defRPr/>
            </a:lvl1pPr>
          </a:lstStyle>
          <a:p>
            <a:pPr>
              <a:defRPr/>
            </a:pPr>
            <a:r>
              <a:rPr lang="en-US" smtClean="0"/>
              <a:t>Congenital Anomalies in Neurosurgery</a:t>
            </a:r>
            <a:endParaRPr lang="en-US" dirty="0"/>
          </a:p>
        </p:txBody>
      </p:sp>
      <p:sp>
        <p:nvSpPr>
          <p:cNvPr id="29" name="Rectangle 7"/>
          <p:cNvSpPr>
            <a:spLocks noGrp="1" noChangeArrowheads="1"/>
          </p:cNvSpPr>
          <p:nvPr>
            <p:ph type="sldNum" sz="quarter" idx="12"/>
          </p:nvPr>
        </p:nvSpPr>
        <p:spPr>
          <a:xfrm>
            <a:off x="6553200" y="6248400"/>
            <a:ext cx="1905000" cy="457200"/>
          </a:xfrm>
        </p:spPr>
        <p:txBody>
          <a:bodyPr/>
          <a:lstStyle>
            <a:lvl1pPr>
              <a:defRPr/>
            </a:lvl1pPr>
          </a:lstStyle>
          <a:p>
            <a:pPr>
              <a:defRPr/>
            </a:pPr>
            <a:fld id="{DB0E3339-712B-40DC-A842-7498EFE24631}" type="slidenum">
              <a:rPr lang="ar-SA"/>
              <a:pPr>
                <a:defRPr/>
              </a:pPr>
              <a:t>‹#›</a:t>
            </a:fld>
            <a:endParaRPr lang="en-US" dirty="0"/>
          </a:p>
        </p:txBody>
      </p:sp>
    </p:spTree>
    <p:extLst>
      <p:ext uri="{BB962C8B-B14F-4D97-AF65-F5344CB8AC3E}">
        <p14:creationId xmlns:p14="http://schemas.microsoft.com/office/powerpoint/2010/main" val="2739448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dt" sz="half" idx="10"/>
          </p:nvPr>
        </p:nvSpPr>
        <p:spPr/>
        <p:txBody>
          <a:bodyPr/>
          <a:lstStyle>
            <a:lvl1pPr>
              <a:defRPr/>
            </a:lvl1pPr>
          </a:lstStyle>
          <a:p>
            <a:pPr>
              <a:defRPr/>
            </a:pPr>
            <a:fld id="{0FB89A8D-7B77-4ACB-B888-AE5910D3455C}" type="datetime1">
              <a:rPr lang="en-US" smtClean="0"/>
              <a:t>7/13/2019</a:t>
            </a:fld>
            <a:endParaRPr lang="en-US" dirty="0"/>
          </a:p>
        </p:txBody>
      </p:sp>
      <p:sp>
        <p:nvSpPr>
          <p:cNvPr id="5"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6" name="Rectangle 7"/>
          <p:cNvSpPr>
            <a:spLocks noGrp="1" noChangeArrowheads="1"/>
          </p:cNvSpPr>
          <p:nvPr>
            <p:ph type="sldNum" sz="quarter" idx="12"/>
          </p:nvPr>
        </p:nvSpPr>
        <p:spPr/>
        <p:txBody>
          <a:bodyPr/>
          <a:lstStyle>
            <a:lvl1pPr>
              <a:defRPr/>
            </a:lvl1pPr>
          </a:lstStyle>
          <a:p>
            <a:pPr>
              <a:defRPr/>
            </a:pPr>
            <a:fld id="{BBF2ADFB-7D93-4D0D-91E7-01242260D5B4}" type="slidenum">
              <a:rPr lang="ar-SA"/>
              <a:pPr>
                <a:defRPr/>
              </a:pPr>
              <a:t>‹#›</a:t>
            </a:fld>
            <a:endParaRPr lang="en-US" dirty="0"/>
          </a:p>
        </p:txBody>
      </p:sp>
    </p:spTree>
    <p:extLst>
      <p:ext uri="{BB962C8B-B14F-4D97-AF65-F5344CB8AC3E}">
        <p14:creationId xmlns:p14="http://schemas.microsoft.com/office/powerpoint/2010/main" val="2598428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57950" y="152400"/>
            <a:ext cx="1924050" cy="533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152400"/>
            <a:ext cx="5619750" cy="533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dt" sz="half" idx="10"/>
          </p:nvPr>
        </p:nvSpPr>
        <p:spPr/>
        <p:txBody>
          <a:bodyPr/>
          <a:lstStyle>
            <a:lvl1pPr>
              <a:defRPr/>
            </a:lvl1pPr>
          </a:lstStyle>
          <a:p>
            <a:pPr>
              <a:defRPr/>
            </a:pPr>
            <a:fld id="{65227D7A-C20D-4F4A-906E-A06E08C85182}" type="datetime1">
              <a:rPr lang="en-US" smtClean="0"/>
              <a:t>7/13/2019</a:t>
            </a:fld>
            <a:endParaRPr lang="en-US" dirty="0"/>
          </a:p>
        </p:txBody>
      </p:sp>
      <p:sp>
        <p:nvSpPr>
          <p:cNvPr id="5"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6" name="Rectangle 7"/>
          <p:cNvSpPr>
            <a:spLocks noGrp="1" noChangeArrowheads="1"/>
          </p:cNvSpPr>
          <p:nvPr>
            <p:ph type="sldNum" sz="quarter" idx="12"/>
          </p:nvPr>
        </p:nvSpPr>
        <p:spPr/>
        <p:txBody>
          <a:bodyPr/>
          <a:lstStyle>
            <a:lvl1pPr>
              <a:defRPr/>
            </a:lvl1pPr>
          </a:lstStyle>
          <a:p>
            <a:pPr>
              <a:defRPr/>
            </a:pPr>
            <a:fld id="{CFD8EC05-CEFE-4535-B387-1155F7995BEE}" type="slidenum">
              <a:rPr lang="ar-SA"/>
              <a:pPr>
                <a:defRPr/>
              </a:pPr>
              <a:t>‹#›</a:t>
            </a:fld>
            <a:endParaRPr lang="en-US" dirty="0"/>
          </a:p>
        </p:txBody>
      </p:sp>
    </p:spTree>
    <p:extLst>
      <p:ext uri="{BB962C8B-B14F-4D97-AF65-F5344CB8AC3E}">
        <p14:creationId xmlns:p14="http://schemas.microsoft.com/office/powerpoint/2010/main" val="18779239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600200"/>
          </a:xfrm>
        </p:spPr>
        <p:txBody>
          <a:bodyPr/>
          <a:lstStyle/>
          <a:p>
            <a:r>
              <a:rPr lang="en-US"/>
              <a:t>Click to edit Master title style</a:t>
            </a:r>
            <a:endParaRPr lang="en-GB"/>
          </a:p>
        </p:txBody>
      </p:sp>
      <p:sp>
        <p:nvSpPr>
          <p:cNvPr id="3" name="SmartArt Placeholder 2"/>
          <p:cNvSpPr>
            <a:spLocks noGrp="1"/>
          </p:cNvSpPr>
          <p:nvPr>
            <p:ph type="dgm" idx="1"/>
          </p:nvPr>
        </p:nvSpPr>
        <p:spPr>
          <a:xfrm>
            <a:off x="685800" y="1828800"/>
            <a:ext cx="7696200" cy="3657600"/>
          </a:xfrm>
        </p:spPr>
        <p:txBody>
          <a:bodyPr/>
          <a:lstStyle/>
          <a:p>
            <a:pPr lvl="0"/>
            <a:endParaRPr lang="en-GB" noProof="0" dirty="0"/>
          </a:p>
        </p:txBody>
      </p:sp>
      <p:sp>
        <p:nvSpPr>
          <p:cNvPr id="4" name="Rectangle 5"/>
          <p:cNvSpPr>
            <a:spLocks noGrp="1" noChangeArrowheads="1"/>
          </p:cNvSpPr>
          <p:nvPr>
            <p:ph type="dt" sz="half" idx="10"/>
          </p:nvPr>
        </p:nvSpPr>
        <p:spPr/>
        <p:txBody>
          <a:bodyPr/>
          <a:lstStyle>
            <a:lvl1pPr>
              <a:defRPr/>
            </a:lvl1pPr>
          </a:lstStyle>
          <a:p>
            <a:pPr>
              <a:defRPr/>
            </a:pPr>
            <a:fld id="{8D85134A-906A-4EBC-958F-400EDE69DE20}" type="datetime1">
              <a:rPr lang="en-US" smtClean="0"/>
              <a:t>7/13/2019</a:t>
            </a:fld>
            <a:endParaRPr lang="en-US" dirty="0"/>
          </a:p>
        </p:txBody>
      </p:sp>
      <p:sp>
        <p:nvSpPr>
          <p:cNvPr id="5"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6" name="Rectangle 7"/>
          <p:cNvSpPr>
            <a:spLocks noGrp="1" noChangeArrowheads="1"/>
          </p:cNvSpPr>
          <p:nvPr>
            <p:ph type="sldNum" sz="quarter" idx="12"/>
          </p:nvPr>
        </p:nvSpPr>
        <p:spPr/>
        <p:txBody>
          <a:bodyPr/>
          <a:lstStyle>
            <a:lvl1pPr>
              <a:defRPr/>
            </a:lvl1pPr>
          </a:lstStyle>
          <a:p>
            <a:pPr>
              <a:defRPr/>
            </a:pPr>
            <a:fld id="{12110EB6-B6AF-43DC-AADC-581525CEFDF7}" type="slidenum">
              <a:rPr lang="ar-SA"/>
              <a:pPr>
                <a:defRPr/>
              </a:pPr>
              <a:t>‹#›</a:t>
            </a:fld>
            <a:endParaRPr lang="en-US" dirty="0"/>
          </a:p>
        </p:txBody>
      </p:sp>
    </p:spTree>
    <p:extLst>
      <p:ext uri="{BB962C8B-B14F-4D97-AF65-F5344CB8AC3E}">
        <p14:creationId xmlns:p14="http://schemas.microsoft.com/office/powerpoint/2010/main" val="572370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3902075"/>
            <a:ext cx="3400425" cy="2949575"/>
            <a:chOff x="0" y="2458"/>
            <a:chExt cx="2142" cy="1858"/>
          </a:xfrm>
        </p:grpSpPr>
        <p:sp>
          <p:nvSpPr>
            <p:cNvPr id="5"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r" rtl="1" fontAlgn="base">
                <a:spcBef>
                  <a:spcPct val="0"/>
                </a:spcBef>
                <a:spcAft>
                  <a:spcPct val="0"/>
                </a:spcAft>
                <a:defRPr/>
              </a:pPr>
              <a:endParaRPr lang="en-US" dirty="0">
                <a:solidFill>
                  <a:srgbClr val="FFFFFF"/>
                </a:solidFill>
              </a:endParaRPr>
            </a:p>
          </p:txBody>
        </p:sp>
        <p:sp>
          <p:nvSpPr>
            <p:cNvPr id="6"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lgn="r" rtl="1" fontAlgn="base">
                <a:spcBef>
                  <a:spcPct val="0"/>
                </a:spcBef>
                <a:spcAft>
                  <a:spcPct val="0"/>
                </a:spcAft>
                <a:defRPr/>
              </a:pPr>
              <a:endParaRPr lang="en-US" dirty="0">
                <a:solidFill>
                  <a:srgbClr val="FFFFFF"/>
                </a:solidFill>
              </a:endParaRPr>
            </a:p>
          </p:txBody>
        </p:sp>
        <p:sp>
          <p:nvSpPr>
            <p:cNvPr id="7"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r" rtl="1" fontAlgn="base">
                <a:spcBef>
                  <a:spcPct val="0"/>
                </a:spcBef>
                <a:spcAft>
                  <a:spcPct val="0"/>
                </a:spcAft>
                <a:defRPr/>
              </a:pPr>
              <a:endParaRPr lang="en-US" dirty="0">
                <a:solidFill>
                  <a:srgbClr val="FFFFFF"/>
                </a:solidFill>
              </a:endParaRPr>
            </a:p>
          </p:txBody>
        </p:sp>
        <p:sp>
          <p:nvSpPr>
            <p:cNvPr id="8"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r" rtl="1" fontAlgn="base">
                <a:spcBef>
                  <a:spcPct val="0"/>
                </a:spcBef>
                <a:spcAft>
                  <a:spcPct val="0"/>
                </a:spcAft>
                <a:defRPr/>
              </a:pPr>
              <a:endParaRPr lang="en-US" dirty="0">
                <a:solidFill>
                  <a:srgbClr val="FFFFFF"/>
                </a:solidFill>
              </a:endParaRPr>
            </a:p>
          </p:txBody>
        </p:sp>
        <p:sp>
          <p:nvSpPr>
            <p:cNvPr id="9"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lgn="r" rtl="1" fontAlgn="base">
                <a:spcBef>
                  <a:spcPct val="0"/>
                </a:spcBef>
                <a:spcAft>
                  <a:spcPct val="0"/>
                </a:spcAft>
                <a:defRPr/>
              </a:pPr>
              <a:endParaRPr lang="en-US" dirty="0">
                <a:solidFill>
                  <a:srgbClr val="FFFFFF"/>
                </a:solidFill>
              </a:endParaRPr>
            </a:p>
          </p:txBody>
        </p:sp>
        <p:sp>
          <p:nvSpPr>
            <p:cNvPr id="10"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pPr algn="r" rtl="1" fontAlgn="base">
                <a:spcBef>
                  <a:spcPct val="0"/>
                </a:spcBef>
                <a:spcAft>
                  <a:spcPct val="0"/>
                </a:spcAft>
                <a:defRPr/>
              </a:pPr>
              <a:endParaRPr lang="en-US" dirty="0">
                <a:solidFill>
                  <a:srgbClr val="FFFFFF"/>
                </a:solidFill>
              </a:endParaRPr>
            </a:p>
          </p:txBody>
        </p:sp>
        <p:sp>
          <p:nvSpPr>
            <p:cNvPr id="11"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lgn="r" rtl="1" fontAlgn="base">
                <a:spcBef>
                  <a:spcPct val="0"/>
                </a:spcBef>
                <a:spcAft>
                  <a:spcPct val="0"/>
                </a:spcAft>
                <a:defRPr/>
              </a:pPr>
              <a:endParaRPr lang="en-US" dirty="0">
                <a:solidFill>
                  <a:srgbClr val="FFFFFF"/>
                </a:solidFill>
              </a:endParaRPr>
            </a:p>
          </p:txBody>
        </p:sp>
      </p:grpSp>
      <p:sp>
        <p:nvSpPr>
          <p:cNvPr id="53258" name="Rectangle 10"/>
          <p:cNvSpPr>
            <a:spLocks noGrp="1" noChangeArrowheads="1"/>
          </p:cNvSpPr>
          <p:nvPr>
            <p:ph type="ctrTitle" sz="quarter"/>
          </p:nvPr>
        </p:nvSpPr>
        <p:spPr>
          <a:xfrm>
            <a:off x="685800" y="1873250"/>
            <a:ext cx="7772400" cy="1555750"/>
          </a:xfrm>
        </p:spPr>
        <p:txBody>
          <a:bodyPr/>
          <a:lstStyle>
            <a:lvl1pPr>
              <a:defRPr sz="4800"/>
            </a:lvl1pPr>
          </a:lstStyle>
          <a:p>
            <a:r>
              <a:rPr lang="en-US"/>
              <a:t>Click to edit Master title style</a:t>
            </a:r>
          </a:p>
        </p:txBody>
      </p:sp>
      <p:sp>
        <p:nvSpPr>
          <p:cNvPr id="53259"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2" name="Rectangle 12"/>
          <p:cNvSpPr>
            <a:spLocks noGrp="1" noChangeArrowheads="1"/>
          </p:cNvSpPr>
          <p:nvPr>
            <p:ph type="dt" sz="quarter" idx="10"/>
          </p:nvPr>
        </p:nvSpPr>
        <p:spPr/>
        <p:txBody>
          <a:bodyPr/>
          <a:lstStyle>
            <a:lvl1pPr>
              <a:defRPr/>
            </a:lvl1pPr>
          </a:lstStyle>
          <a:p>
            <a:pPr>
              <a:defRPr/>
            </a:pPr>
            <a:fld id="{C6CE490F-679E-4FA6-A89E-E381CD80C473}" type="datetime1">
              <a:rPr lang="en-US" smtClean="0">
                <a:solidFill>
                  <a:srgbClr val="FFFFFF"/>
                </a:solidFill>
              </a:rPr>
              <a:t>7/13/2019</a:t>
            </a:fld>
            <a:endParaRPr lang="en-US" dirty="0">
              <a:solidFill>
                <a:srgbClr val="FFFFFF"/>
              </a:solidFill>
            </a:endParaRPr>
          </a:p>
        </p:txBody>
      </p:sp>
      <p:sp>
        <p:nvSpPr>
          <p:cNvPr id="13" name="Rectangle 13"/>
          <p:cNvSpPr>
            <a:spLocks noGrp="1" noChangeArrowheads="1"/>
          </p:cNvSpPr>
          <p:nvPr>
            <p:ph type="ftr" sz="quarter" idx="11"/>
          </p:nvPr>
        </p:nvSpPr>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14" name="Rectangle 14"/>
          <p:cNvSpPr>
            <a:spLocks noGrp="1" noChangeArrowheads="1"/>
          </p:cNvSpPr>
          <p:nvPr>
            <p:ph type="sldNum" sz="quarter" idx="12"/>
          </p:nvPr>
        </p:nvSpPr>
        <p:spPr/>
        <p:txBody>
          <a:bodyPr/>
          <a:lstStyle>
            <a:lvl1pPr>
              <a:defRPr/>
            </a:lvl1pPr>
          </a:lstStyle>
          <a:p>
            <a:pPr>
              <a:defRPr/>
            </a:pPr>
            <a:fld id="{2C07D34C-7907-43FD-9981-2CA0E0F28EEB}"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1981941103"/>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dt" sz="half" idx="10"/>
          </p:nvPr>
        </p:nvSpPr>
        <p:spPr>
          <a:ln/>
        </p:spPr>
        <p:txBody>
          <a:bodyPr/>
          <a:lstStyle>
            <a:lvl1pPr>
              <a:defRPr/>
            </a:lvl1pPr>
          </a:lstStyle>
          <a:p>
            <a:pPr>
              <a:defRPr/>
            </a:pPr>
            <a:fld id="{4A19B68A-EC24-45E5-AACD-4A26A1418E14}" type="datetime1">
              <a:rPr lang="en-US" smtClean="0">
                <a:solidFill>
                  <a:srgbClr val="FFFFFF"/>
                </a:solidFill>
              </a:rPr>
              <a:t>7/13/2019</a:t>
            </a:fld>
            <a:endParaRPr lang="en-US" dirty="0">
              <a:solidFill>
                <a:srgbClr val="FFFFFF"/>
              </a:solidFill>
            </a:endParaRPr>
          </a:p>
        </p:txBody>
      </p:sp>
      <p:sp>
        <p:nvSpPr>
          <p:cNvPr id="5"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6" name="Rectangle 14"/>
          <p:cNvSpPr>
            <a:spLocks noGrp="1" noChangeArrowheads="1"/>
          </p:cNvSpPr>
          <p:nvPr>
            <p:ph type="sldNum" sz="quarter" idx="12"/>
          </p:nvPr>
        </p:nvSpPr>
        <p:spPr>
          <a:ln/>
        </p:spPr>
        <p:txBody>
          <a:bodyPr/>
          <a:lstStyle>
            <a:lvl1pPr>
              <a:defRPr/>
            </a:lvl1pPr>
          </a:lstStyle>
          <a:p>
            <a:pPr>
              <a:defRPr/>
            </a:pPr>
            <a:fld id="{4BCB9A7C-C579-42B0-9AC2-E89D1E4C9CDA}"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3061864929"/>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dt" sz="half" idx="10"/>
          </p:nvPr>
        </p:nvSpPr>
        <p:spPr>
          <a:ln/>
        </p:spPr>
        <p:txBody>
          <a:bodyPr/>
          <a:lstStyle>
            <a:lvl1pPr>
              <a:defRPr/>
            </a:lvl1pPr>
          </a:lstStyle>
          <a:p>
            <a:pPr>
              <a:defRPr/>
            </a:pPr>
            <a:fld id="{1B24A81F-9071-4A8A-A110-A20195C94051}" type="datetime1">
              <a:rPr lang="en-US" smtClean="0">
                <a:solidFill>
                  <a:srgbClr val="FFFFFF"/>
                </a:solidFill>
              </a:rPr>
              <a:t>7/13/2019</a:t>
            </a:fld>
            <a:endParaRPr lang="en-US" dirty="0">
              <a:solidFill>
                <a:srgbClr val="FFFFFF"/>
              </a:solidFill>
            </a:endParaRPr>
          </a:p>
        </p:txBody>
      </p:sp>
      <p:sp>
        <p:nvSpPr>
          <p:cNvPr id="5"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6" name="Rectangle 14"/>
          <p:cNvSpPr>
            <a:spLocks noGrp="1" noChangeArrowheads="1"/>
          </p:cNvSpPr>
          <p:nvPr>
            <p:ph type="sldNum" sz="quarter" idx="12"/>
          </p:nvPr>
        </p:nvSpPr>
        <p:spPr>
          <a:ln/>
        </p:spPr>
        <p:txBody>
          <a:bodyPr/>
          <a:lstStyle>
            <a:lvl1pPr>
              <a:defRPr/>
            </a:lvl1pPr>
          </a:lstStyle>
          <a:p>
            <a:pPr>
              <a:defRPr/>
            </a:pPr>
            <a:fld id="{396FD6C6-7B8D-49A1-91D9-CACD5431A239}"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2655453714"/>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2"/>
          <p:cNvSpPr>
            <a:spLocks noGrp="1" noChangeArrowheads="1"/>
          </p:cNvSpPr>
          <p:nvPr>
            <p:ph type="dt" sz="half" idx="10"/>
          </p:nvPr>
        </p:nvSpPr>
        <p:spPr>
          <a:ln/>
        </p:spPr>
        <p:txBody>
          <a:bodyPr/>
          <a:lstStyle>
            <a:lvl1pPr>
              <a:defRPr/>
            </a:lvl1pPr>
          </a:lstStyle>
          <a:p>
            <a:pPr>
              <a:defRPr/>
            </a:pPr>
            <a:fld id="{D4ABFB35-8403-4DF1-BE5E-A2A139A31ED5}" type="datetime1">
              <a:rPr lang="en-US" smtClean="0">
                <a:solidFill>
                  <a:srgbClr val="FFFFFF"/>
                </a:solidFill>
              </a:rPr>
              <a:t>7/13/2019</a:t>
            </a:fld>
            <a:endParaRPr lang="en-US" dirty="0">
              <a:solidFill>
                <a:srgbClr val="FFFFFF"/>
              </a:solidFill>
            </a:endParaRPr>
          </a:p>
        </p:txBody>
      </p:sp>
      <p:sp>
        <p:nvSpPr>
          <p:cNvPr id="6"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7" name="Rectangle 14"/>
          <p:cNvSpPr>
            <a:spLocks noGrp="1" noChangeArrowheads="1"/>
          </p:cNvSpPr>
          <p:nvPr>
            <p:ph type="sldNum" sz="quarter" idx="12"/>
          </p:nvPr>
        </p:nvSpPr>
        <p:spPr>
          <a:ln/>
        </p:spPr>
        <p:txBody>
          <a:bodyPr/>
          <a:lstStyle>
            <a:lvl1pPr>
              <a:defRPr/>
            </a:lvl1pPr>
          </a:lstStyle>
          <a:p>
            <a:pPr>
              <a:defRPr/>
            </a:pPr>
            <a:fld id="{62853CA5-C497-4F22-9605-33C8FA0714A3}"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3807923254"/>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2"/>
          <p:cNvSpPr>
            <a:spLocks noGrp="1" noChangeArrowheads="1"/>
          </p:cNvSpPr>
          <p:nvPr>
            <p:ph type="dt" sz="half" idx="10"/>
          </p:nvPr>
        </p:nvSpPr>
        <p:spPr>
          <a:ln/>
        </p:spPr>
        <p:txBody>
          <a:bodyPr/>
          <a:lstStyle>
            <a:lvl1pPr>
              <a:defRPr/>
            </a:lvl1pPr>
          </a:lstStyle>
          <a:p>
            <a:pPr>
              <a:defRPr/>
            </a:pPr>
            <a:fld id="{776696E3-AA42-47AF-A33A-241B9AE6F867}" type="datetime1">
              <a:rPr lang="en-US" smtClean="0">
                <a:solidFill>
                  <a:srgbClr val="FFFFFF"/>
                </a:solidFill>
              </a:rPr>
              <a:t>7/13/2019</a:t>
            </a:fld>
            <a:endParaRPr lang="en-US" dirty="0">
              <a:solidFill>
                <a:srgbClr val="FFFFFF"/>
              </a:solidFill>
            </a:endParaRPr>
          </a:p>
        </p:txBody>
      </p:sp>
      <p:sp>
        <p:nvSpPr>
          <p:cNvPr id="8"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9" name="Rectangle 14"/>
          <p:cNvSpPr>
            <a:spLocks noGrp="1" noChangeArrowheads="1"/>
          </p:cNvSpPr>
          <p:nvPr>
            <p:ph type="sldNum" sz="quarter" idx="12"/>
          </p:nvPr>
        </p:nvSpPr>
        <p:spPr>
          <a:ln/>
        </p:spPr>
        <p:txBody>
          <a:bodyPr/>
          <a:lstStyle>
            <a:lvl1pPr>
              <a:defRPr/>
            </a:lvl1pPr>
          </a:lstStyle>
          <a:p>
            <a:pPr>
              <a:defRPr/>
            </a:pPr>
            <a:fld id="{3004464A-9623-4240-B67E-2EADF2A77865}"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1097474158"/>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dt" sz="half" idx="10"/>
          </p:nvPr>
        </p:nvSpPr>
        <p:spPr>
          <a:ln/>
        </p:spPr>
        <p:txBody>
          <a:bodyPr/>
          <a:lstStyle>
            <a:lvl1pPr>
              <a:defRPr/>
            </a:lvl1pPr>
          </a:lstStyle>
          <a:p>
            <a:pPr>
              <a:defRPr/>
            </a:pPr>
            <a:fld id="{08FD53BC-2E1B-4C2C-9EB2-852257C3464B}" type="datetime1">
              <a:rPr lang="en-US" smtClean="0">
                <a:solidFill>
                  <a:srgbClr val="FFFFFF"/>
                </a:solidFill>
              </a:rPr>
              <a:t>7/13/2019</a:t>
            </a:fld>
            <a:endParaRPr lang="en-US" dirty="0">
              <a:solidFill>
                <a:srgbClr val="FFFFFF"/>
              </a:solidFill>
            </a:endParaRPr>
          </a:p>
        </p:txBody>
      </p:sp>
      <p:sp>
        <p:nvSpPr>
          <p:cNvPr id="4"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5" name="Rectangle 14"/>
          <p:cNvSpPr>
            <a:spLocks noGrp="1" noChangeArrowheads="1"/>
          </p:cNvSpPr>
          <p:nvPr>
            <p:ph type="sldNum" sz="quarter" idx="12"/>
          </p:nvPr>
        </p:nvSpPr>
        <p:spPr>
          <a:ln/>
        </p:spPr>
        <p:txBody>
          <a:bodyPr/>
          <a:lstStyle>
            <a:lvl1pPr>
              <a:defRPr/>
            </a:lvl1pPr>
          </a:lstStyle>
          <a:p>
            <a:pPr>
              <a:defRPr/>
            </a:pPr>
            <a:fld id="{F838722C-0E30-4112-A33C-6F07DFAC8936}"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2977049613"/>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dt" sz="half" idx="10"/>
          </p:nvPr>
        </p:nvSpPr>
        <p:spPr>
          <a:ln/>
        </p:spPr>
        <p:txBody>
          <a:bodyPr/>
          <a:lstStyle>
            <a:lvl1pPr>
              <a:defRPr/>
            </a:lvl1pPr>
          </a:lstStyle>
          <a:p>
            <a:pPr>
              <a:defRPr/>
            </a:pPr>
            <a:fld id="{B47F2EC4-C7BE-4809-9327-CCECA8B33B1B}" type="datetime1">
              <a:rPr lang="en-US" smtClean="0">
                <a:solidFill>
                  <a:srgbClr val="FFFFFF"/>
                </a:solidFill>
              </a:rPr>
              <a:t>7/13/2019</a:t>
            </a:fld>
            <a:endParaRPr lang="en-US" dirty="0">
              <a:solidFill>
                <a:srgbClr val="FFFFFF"/>
              </a:solidFill>
            </a:endParaRPr>
          </a:p>
        </p:txBody>
      </p:sp>
      <p:sp>
        <p:nvSpPr>
          <p:cNvPr id="3"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4" name="Rectangle 14"/>
          <p:cNvSpPr>
            <a:spLocks noGrp="1" noChangeArrowheads="1"/>
          </p:cNvSpPr>
          <p:nvPr>
            <p:ph type="sldNum" sz="quarter" idx="12"/>
          </p:nvPr>
        </p:nvSpPr>
        <p:spPr>
          <a:ln/>
        </p:spPr>
        <p:txBody>
          <a:bodyPr/>
          <a:lstStyle>
            <a:lvl1pPr>
              <a:defRPr/>
            </a:lvl1pPr>
          </a:lstStyle>
          <a:p>
            <a:pPr>
              <a:defRPr/>
            </a:pPr>
            <a:fld id="{521B3B97-00E7-4619-AA24-86418697A7F5}"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2144017432"/>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762000"/>
          </a:xfrm>
        </p:spPr>
        <p:txBody>
          <a:bodyPr anchor="ctr"/>
          <a:lstStyle>
            <a:lvl1pPr>
              <a:defRPr sz="40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defRPr>
            </a:lvl1pPr>
          </a:lstStyle>
          <a:p>
            <a:r>
              <a:rPr lang="en-US"/>
              <a:t>Click to edit Master title style</a:t>
            </a:r>
            <a:endParaRPr lang="en-GB"/>
          </a:p>
        </p:txBody>
      </p:sp>
      <p:sp>
        <p:nvSpPr>
          <p:cNvPr id="3" name="Content Placeholder 2"/>
          <p:cNvSpPr>
            <a:spLocks noGrp="1"/>
          </p:cNvSpPr>
          <p:nvPr>
            <p:ph idx="1"/>
          </p:nvPr>
        </p:nvSpPr>
        <p:spPr>
          <a:xfrm>
            <a:off x="11151" y="762000"/>
            <a:ext cx="9132849" cy="5715000"/>
          </a:xfrm>
        </p:spPr>
        <p:txBody>
          <a:bodyPr/>
          <a:lstStyle>
            <a:lvl1pPr marL="342900" indent="-342900" algn="just">
              <a:spcBef>
                <a:spcPts val="0"/>
              </a:spcBef>
              <a:buFont typeface="Wingdings" panose="05000000000000000000" pitchFamily="2" charset="2"/>
              <a:buChar char="Ø"/>
              <a:defRPr>
                <a:latin typeface="Times New Roman" panose="02020603050405020304" pitchFamily="18" charset="0"/>
                <a:cs typeface="Times New Roman" panose="02020603050405020304" pitchFamily="18" charset="0"/>
              </a:defRPr>
            </a:lvl1pPr>
            <a:lvl2pPr marL="742950" indent="-285750" algn="just">
              <a:spcBef>
                <a:spcPts val="0"/>
              </a:spcBef>
              <a:buFont typeface="Wingdings" panose="05000000000000000000" pitchFamily="2" charset="2"/>
              <a:buChar char="Ø"/>
              <a:defRPr>
                <a:latin typeface="Times New Roman" panose="02020603050405020304" pitchFamily="18" charset="0"/>
                <a:cs typeface="Times New Roman" panose="02020603050405020304" pitchFamily="18" charset="0"/>
              </a:defRPr>
            </a:lvl2pPr>
            <a:lvl3pPr marL="1143000" indent="-228600" algn="just">
              <a:spcBef>
                <a:spcPts val="0"/>
              </a:spcBef>
              <a:buFont typeface="Wingdings" panose="05000000000000000000" pitchFamily="2" charset="2"/>
              <a:buChar char="Ø"/>
              <a:defRPr>
                <a:latin typeface="Times New Roman" panose="02020603050405020304" pitchFamily="18" charset="0"/>
                <a:cs typeface="Times New Roman" panose="02020603050405020304" pitchFamily="18" charset="0"/>
              </a:defRPr>
            </a:lvl3pPr>
            <a:lvl4pPr marL="1600200" indent="-228600" algn="just">
              <a:spcBef>
                <a:spcPts val="0"/>
              </a:spcBef>
              <a:buFont typeface="Wingdings" panose="05000000000000000000" pitchFamily="2" charset="2"/>
              <a:buChar char="Ø"/>
              <a:defRPr>
                <a:latin typeface="Times New Roman" panose="02020603050405020304" pitchFamily="18" charset="0"/>
                <a:cs typeface="Times New Roman" panose="02020603050405020304" pitchFamily="18" charset="0"/>
              </a:defRPr>
            </a:lvl4pPr>
            <a:lvl5pPr marL="2057400" indent="-228600" algn="just">
              <a:spcBef>
                <a:spcPts val="0"/>
              </a:spcBef>
              <a:buFont typeface="Wingdings" panose="05000000000000000000" pitchFamily="2" charset="2"/>
              <a:buChar char="Ø"/>
              <a:defRPr>
                <a:latin typeface="Times New Roman" panose="02020603050405020304" pitchFamily="18" charset="0"/>
                <a:cs typeface="Times New Roman" panose="02020603050405020304" pitchFamily="18"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dt" sz="half" idx="10"/>
          </p:nvPr>
        </p:nvSpPr>
        <p:spPr>
          <a:xfrm>
            <a:off x="11151" y="6477000"/>
            <a:ext cx="1131849" cy="354980"/>
          </a:xfrm>
        </p:spPr>
        <p:txBody>
          <a:bodyPr anchor="b"/>
          <a:lstStyle>
            <a:lvl1pPr>
              <a:defRPr>
                <a:latin typeface="Times New Roman" panose="02020603050405020304" pitchFamily="18" charset="0"/>
                <a:cs typeface="Times New Roman" panose="02020603050405020304" pitchFamily="18" charset="0"/>
              </a:defRPr>
            </a:lvl1pPr>
          </a:lstStyle>
          <a:p>
            <a:pPr>
              <a:defRPr/>
            </a:pPr>
            <a:fld id="{073CE20F-A45D-4164-8039-5D82EE2B8BF0}" type="datetime1">
              <a:rPr lang="en-US" smtClean="0"/>
              <a:t>7/13/2019</a:t>
            </a:fld>
            <a:endParaRPr lang="en-US" dirty="0"/>
          </a:p>
        </p:txBody>
      </p:sp>
      <p:sp>
        <p:nvSpPr>
          <p:cNvPr id="5" name="Rectangle 6"/>
          <p:cNvSpPr>
            <a:spLocks noGrp="1" noChangeArrowheads="1"/>
          </p:cNvSpPr>
          <p:nvPr>
            <p:ph type="ftr" sz="quarter" idx="11"/>
          </p:nvPr>
        </p:nvSpPr>
        <p:spPr>
          <a:xfrm>
            <a:off x="1219200" y="6477000"/>
            <a:ext cx="7162800" cy="381000"/>
          </a:xfrm>
        </p:spPr>
        <p:txBody>
          <a:bodyPr anchor="b"/>
          <a:lstStyle>
            <a:lvl1pPr>
              <a:defRPr b="1">
                <a:latin typeface="Times New Roman" panose="02020603050405020304" pitchFamily="18" charset="0"/>
                <a:cs typeface="Times New Roman" panose="02020603050405020304" pitchFamily="18" charset="0"/>
              </a:defRPr>
            </a:lvl1pPr>
          </a:lstStyle>
          <a:p>
            <a:pPr>
              <a:defRPr/>
            </a:pPr>
            <a:r>
              <a:rPr lang="en-US" smtClean="0"/>
              <a:t>Congenital Anomalies in Neurosurgery</a:t>
            </a:r>
            <a:endParaRPr lang="en-US" dirty="0"/>
          </a:p>
        </p:txBody>
      </p:sp>
      <p:sp>
        <p:nvSpPr>
          <p:cNvPr id="6" name="Rectangle 7"/>
          <p:cNvSpPr>
            <a:spLocks noGrp="1" noChangeArrowheads="1"/>
          </p:cNvSpPr>
          <p:nvPr>
            <p:ph type="sldNum" sz="quarter" idx="12"/>
          </p:nvPr>
        </p:nvSpPr>
        <p:spPr>
          <a:xfrm>
            <a:off x="8382000" y="6477000"/>
            <a:ext cx="762000" cy="358697"/>
          </a:xfrm>
        </p:spPr>
        <p:txBody>
          <a:bodyPr anchor="b"/>
          <a:lstStyle>
            <a:lvl1pPr>
              <a:defRPr>
                <a:latin typeface="Times New Roman" panose="02020603050405020304" pitchFamily="18" charset="0"/>
                <a:cs typeface="Times New Roman" panose="02020603050405020304" pitchFamily="18" charset="0"/>
              </a:defRPr>
            </a:lvl1pPr>
          </a:lstStyle>
          <a:p>
            <a:pPr>
              <a:defRPr/>
            </a:pPr>
            <a:fld id="{BD934AE0-55E8-4207-9C94-2E38068CB9AC}" type="slidenum">
              <a:rPr lang="ar-SA" smtClean="0"/>
              <a:pPr>
                <a:defRPr/>
              </a:pPr>
              <a:t>‹#›</a:t>
            </a:fld>
            <a:endParaRPr lang="en-US" dirty="0"/>
          </a:p>
        </p:txBody>
      </p:sp>
    </p:spTree>
    <p:extLst>
      <p:ext uri="{BB962C8B-B14F-4D97-AF65-F5344CB8AC3E}">
        <p14:creationId xmlns:p14="http://schemas.microsoft.com/office/powerpoint/2010/main" val="4291398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fld id="{EC047D88-A4D4-4CF6-A1F5-D489BFA25748}" type="datetime1">
              <a:rPr lang="en-US" smtClean="0">
                <a:solidFill>
                  <a:srgbClr val="FFFFFF"/>
                </a:solidFill>
              </a:rPr>
              <a:t>7/13/2019</a:t>
            </a:fld>
            <a:endParaRPr lang="en-US" dirty="0">
              <a:solidFill>
                <a:srgbClr val="FFFFFF"/>
              </a:solidFill>
            </a:endParaRPr>
          </a:p>
        </p:txBody>
      </p:sp>
      <p:sp>
        <p:nvSpPr>
          <p:cNvPr id="6"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7" name="Rectangle 14"/>
          <p:cNvSpPr>
            <a:spLocks noGrp="1" noChangeArrowheads="1"/>
          </p:cNvSpPr>
          <p:nvPr>
            <p:ph type="sldNum" sz="quarter" idx="12"/>
          </p:nvPr>
        </p:nvSpPr>
        <p:spPr>
          <a:ln/>
        </p:spPr>
        <p:txBody>
          <a:bodyPr/>
          <a:lstStyle>
            <a:lvl1pPr>
              <a:defRPr/>
            </a:lvl1pPr>
          </a:lstStyle>
          <a:p>
            <a:pPr>
              <a:defRPr/>
            </a:pPr>
            <a:fld id="{503B4FCD-929C-4867-9F81-B89051144E51}"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3663922595"/>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dt" sz="half" idx="10"/>
          </p:nvPr>
        </p:nvSpPr>
        <p:spPr>
          <a:ln/>
        </p:spPr>
        <p:txBody>
          <a:bodyPr/>
          <a:lstStyle>
            <a:lvl1pPr>
              <a:defRPr/>
            </a:lvl1pPr>
          </a:lstStyle>
          <a:p>
            <a:pPr>
              <a:defRPr/>
            </a:pPr>
            <a:fld id="{0D06EDD5-4087-49D7-98A1-0CF890176F13}" type="datetime1">
              <a:rPr lang="en-US" smtClean="0">
                <a:solidFill>
                  <a:srgbClr val="FFFFFF"/>
                </a:solidFill>
              </a:rPr>
              <a:t>7/13/2019</a:t>
            </a:fld>
            <a:endParaRPr lang="en-US" dirty="0">
              <a:solidFill>
                <a:srgbClr val="FFFFFF"/>
              </a:solidFill>
            </a:endParaRPr>
          </a:p>
        </p:txBody>
      </p:sp>
      <p:sp>
        <p:nvSpPr>
          <p:cNvPr id="6"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7" name="Rectangle 14"/>
          <p:cNvSpPr>
            <a:spLocks noGrp="1" noChangeArrowheads="1"/>
          </p:cNvSpPr>
          <p:nvPr>
            <p:ph type="sldNum" sz="quarter" idx="12"/>
          </p:nvPr>
        </p:nvSpPr>
        <p:spPr>
          <a:ln/>
        </p:spPr>
        <p:txBody>
          <a:bodyPr/>
          <a:lstStyle>
            <a:lvl1pPr>
              <a:defRPr/>
            </a:lvl1pPr>
          </a:lstStyle>
          <a:p>
            <a:pPr>
              <a:defRPr/>
            </a:pPr>
            <a:fld id="{D414C2C9-4434-4FDE-940B-E641B45289A9}"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2425965397"/>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dt" sz="half" idx="10"/>
          </p:nvPr>
        </p:nvSpPr>
        <p:spPr>
          <a:ln/>
        </p:spPr>
        <p:txBody>
          <a:bodyPr/>
          <a:lstStyle>
            <a:lvl1pPr>
              <a:defRPr/>
            </a:lvl1pPr>
          </a:lstStyle>
          <a:p>
            <a:pPr>
              <a:defRPr/>
            </a:pPr>
            <a:fld id="{6A89C716-6A83-4531-8718-19CCDBB993FC}" type="datetime1">
              <a:rPr lang="en-US" smtClean="0">
                <a:solidFill>
                  <a:srgbClr val="FFFFFF"/>
                </a:solidFill>
              </a:rPr>
              <a:t>7/13/2019</a:t>
            </a:fld>
            <a:endParaRPr lang="en-US" dirty="0">
              <a:solidFill>
                <a:srgbClr val="FFFFFF"/>
              </a:solidFill>
            </a:endParaRPr>
          </a:p>
        </p:txBody>
      </p:sp>
      <p:sp>
        <p:nvSpPr>
          <p:cNvPr id="5"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6" name="Rectangle 14"/>
          <p:cNvSpPr>
            <a:spLocks noGrp="1" noChangeArrowheads="1"/>
          </p:cNvSpPr>
          <p:nvPr>
            <p:ph type="sldNum" sz="quarter" idx="12"/>
          </p:nvPr>
        </p:nvSpPr>
        <p:spPr>
          <a:ln/>
        </p:spPr>
        <p:txBody>
          <a:bodyPr/>
          <a:lstStyle>
            <a:lvl1pPr>
              <a:defRPr/>
            </a:lvl1pPr>
          </a:lstStyle>
          <a:p>
            <a:pPr>
              <a:defRPr/>
            </a:pPr>
            <a:fld id="{BE4FEF18-696B-4E0F-BE44-BE8B67D16C78}"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3823569096"/>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2"/>
          <p:cNvSpPr>
            <a:spLocks noGrp="1" noChangeArrowheads="1"/>
          </p:cNvSpPr>
          <p:nvPr>
            <p:ph type="dt" sz="half" idx="10"/>
          </p:nvPr>
        </p:nvSpPr>
        <p:spPr>
          <a:ln/>
        </p:spPr>
        <p:txBody>
          <a:bodyPr/>
          <a:lstStyle>
            <a:lvl1pPr>
              <a:defRPr/>
            </a:lvl1pPr>
          </a:lstStyle>
          <a:p>
            <a:pPr>
              <a:defRPr/>
            </a:pPr>
            <a:fld id="{B5465031-A3BE-41E6-BAD0-D68BBCCFD644}" type="datetime1">
              <a:rPr lang="en-US" smtClean="0">
                <a:solidFill>
                  <a:srgbClr val="FFFFFF"/>
                </a:solidFill>
              </a:rPr>
              <a:t>7/13/2019</a:t>
            </a:fld>
            <a:endParaRPr lang="en-US" dirty="0">
              <a:solidFill>
                <a:srgbClr val="FFFFFF"/>
              </a:solidFill>
            </a:endParaRPr>
          </a:p>
        </p:txBody>
      </p:sp>
      <p:sp>
        <p:nvSpPr>
          <p:cNvPr id="5" name="Rectangle 13"/>
          <p:cNvSpPr>
            <a:spLocks noGrp="1" noChangeArrowheads="1"/>
          </p:cNvSpPr>
          <p:nvPr>
            <p:ph type="ftr" sz="quarter" idx="11"/>
          </p:nvPr>
        </p:nvSpPr>
        <p:spPr>
          <a:ln/>
        </p:spPr>
        <p:txBody>
          <a:bodyPr/>
          <a:lstStyle>
            <a:lvl1pPr>
              <a:defRPr/>
            </a:lvl1pPr>
          </a:lstStyle>
          <a:p>
            <a:pPr>
              <a:defRPr/>
            </a:pPr>
            <a:r>
              <a:rPr lang="en-US" smtClean="0">
                <a:solidFill>
                  <a:srgbClr val="FFFFFF"/>
                </a:solidFill>
              </a:rPr>
              <a:t>Congenital Anomalies in Neurosurgery</a:t>
            </a:r>
            <a:endParaRPr lang="en-US" dirty="0">
              <a:solidFill>
                <a:srgbClr val="FFFFFF"/>
              </a:solidFill>
            </a:endParaRPr>
          </a:p>
        </p:txBody>
      </p:sp>
      <p:sp>
        <p:nvSpPr>
          <p:cNvPr id="6" name="Rectangle 14"/>
          <p:cNvSpPr>
            <a:spLocks noGrp="1" noChangeArrowheads="1"/>
          </p:cNvSpPr>
          <p:nvPr>
            <p:ph type="sldNum" sz="quarter" idx="12"/>
          </p:nvPr>
        </p:nvSpPr>
        <p:spPr>
          <a:ln/>
        </p:spPr>
        <p:txBody>
          <a:bodyPr/>
          <a:lstStyle>
            <a:lvl1pPr>
              <a:defRPr/>
            </a:lvl1pPr>
          </a:lstStyle>
          <a:p>
            <a:pPr>
              <a:defRPr/>
            </a:pPr>
            <a:fld id="{EF724B08-6281-4996-A45D-E3A50E301E1A}" type="slidenum">
              <a:rPr lang="ar-SA">
                <a:solidFill>
                  <a:srgbClr val="FFFFFF"/>
                </a:solidFill>
              </a:rPr>
              <a:pPr>
                <a:defRPr/>
              </a:pPr>
              <a:t>‹#›</a:t>
            </a:fld>
            <a:endParaRPr lang="hi-IN">
              <a:solidFill>
                <a:srgbClr val="FFFFFF"/>
              </a:solidFill>
            </a:endParaRPr>
          </a:p>
        </p:txBody>
      </p:sp>
    </p:spTree>
    <p:extLst>
      <p:ext uri="{BB962C8B-B14F-4D97-AF65-F5344CB8AC3E}">
        <p14:creationId xmlns:p14="http://schemas.microsoft.com/office/powerpoint/2010/main" val="3281896381"/>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dt" sz="half" idx="10"/>
          </p:nvPr>
        </p:nvSpPr>
        <p:spPr/>
        <p:txBody>
          <a:bodyPr/>
          <a:lstStyle>
            <a:lvl1pPr>
              <a:defRPr/>
            </a:lvl1pPr>
          </a:lstStyle>
          <a:p>
            <a:pPr>
              <a:defRPr/>
            </a:pPr>
            <a:fld id="{EF4DF50C-CCCB-47D1-8A49-2EA463B29BD6}" type="datetime1">
              <a:rPr lang="en-US" smtClean="0"/>
              <a:t>7/13/2019</a:t>
            </a:fld>
            <a:endParaRPr lang="en-US" dirty="0"/>
          </a:p>
        </p:txBody>
      </p:sp>
      <p:sp>
        <p:nvSpPr>
          <p:cNvPr id="5"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6" name="Rectangle 7"/>
          <p:cNvSpPr>
            <a:spLocks noGrp="1" noChangeArrowheads="1"/>
          </p:cNvSpPr>
          <p:nvPr>
            <p:ph type="sldNum" sz="quarter" idx="12"/>
          </p:nvPr>
        </p:nvSpPr>
        <p:spPr/>
        <p:txBody>
          <a:bodyPr/>
          <a:lstStyle>
            <a:lvl1pPr>
              <a:defRPr/>
            </a:lvl1pPr>
          </a:lstStyle>
          <a:p>
            <a:pPr>
              <a:defRPr/>
            </a:pPr>
            <a:fld id="{A821B58A-6A03-4A21-BC94-B0A90B0C7B85}" type="slidenum">
              <a:rPr lang="ar-SA"/>
              <a:pPr>
                <a:defRPr/>
              </a:pPr>
              <a:t>‹#›</a:t>
            </a:fld>
            <a:endParaRPr lang="en-US" dirty="0"/>
          </a:p>
        </p:txBody>
      </p:sp>
    </p:spTree>
    <p:extLst>
      <p:ext uri="{BB962C8B-B14F-4D97-AF65-F5344CB8AC3E}">
        <p14:creationId xmlns:p14="http://schemas.microsoft.com/office/powerpoint/2010/main" val="1990129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dt" sz="half" idx="10"/>
          </p:nvPr>
        </p:nvSpPr>
        <p:spPr/>
        <p:txBody>
          <a:bodyPr/>
          <a:lstStyle>
            <a:lvl1pPr>
              <a:defRPr/>
            </a:lvl1pPr>
          </a:lstStyle>
          <a:p>
            <a:pPr>
              <a:defRPr/>
            </a:pPr>
            <a:fld id="{B232AAAF-51E1-4B01-B468-DBA0B88AC5EC}" type="datetime1">
              <a:rPr lang="en-US" smtClean="0"/>
              <a:t>7/13/2019</a:t>
            </a:fld>
            <a:endParaRPr lang="en-US" dirty="0"/>
          </a:p>
        </p:txBody>
      </p:sp>
      <p:sp>
        <p:nvSpPr>
          <p:cNvPr id="6"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7" name="Rectangle 7"/>
          <p:cNvSpPr>
            <a:spLocks noGrp="1" noChangeArrowheads="1"/>
          </p:cNvSpPr>
          <p:nvPr>
            <p:ph type="sldNum" sz="quarter" idx="12"/>
          </p:nvPr>
        </p:nvSpPr>
        <p:spPr/>
        <p:txBody>
          <a:bodyPr/>
          <a:lstStyle>
            <a:lvl1pPr>
              <a:defRPr/>
            </a:lvl1pPr>
          </a:lstStyle>
          <a:p>
            <a:pPr>
              <a:defRPr/>
            </a:pPr>
            <a:fld id="{EE290F11-9A6A-4D17-9B41-7D0C151EBDFB}" type="slidenum">
              <a:rPr lang="ar-SA"/>
              <a:pPr>
                <a:defRPr/>
              </a:pPr>
              <a:t>‹#›</a:t>
            </a:fld>
            <a:endParaRPr lang="en-US" dirty="0"/>
          </a:p>
        </p:txBody>
      </p:sp>
    </p:spTree>
    <p:extLst>
      <p:ext uri="{BB962C8B-B14F-4D97-AF65-F5344CB8AC3E}">
        <p14:creationId xmlns:p14="http://schemas.microsoft.com/office/powerpoint/2010/main" val="840168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5"/>
          <p:cNvSpPr>
            <a:spLocks noGrp="1" noChangeArrowheads="1"/>
          </p:cNvSpPr>
          <p:nvPr>
            <p:ph type="dt" sz="half" idx="10"/>
          </p:nvPr>
        </p:nvSpPr>
        <p:spPr/>
        <p:txBody>
          <a:bodyPr/>
          <a:lstStyle>
            <a:lvl1pPr>
              <a:defRPr/>
            </a:lvl1pPr>
          </a:lstStyle>
          <a:p>
            <a:pPr>
              <a:defRPr/>
            </a:pPr>
            <a:fld id="{3BB5937E-AE37-435B-AA9D-82F7CA2773DE}" type="datetime1">
              <a:rPr lang="en-US" smtClean="0"/>
              <a:t>7/13/2019</a:t>
            </a:fld>
            <a:endParaRPr lang="en-US" dirty="0"/>
          </a:p>
        </p:txBody>
      </p:sp>
      <p:sp>
        <p:nvSpPr>
          <p:cNvPr id="8"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9" name="Rectangle 7"/>
          <p:cNvSpPr>
            <a:spLocks noGrp="1" noChangeArrowheads="1"/>
          </p:cNvSpPr>
          <p:nvPr>
            <p:ph type="sldNum" sz="quarter" idx="12"/>
          </p:nvPr>
        </p:nvSpPr>
        <p:spPr/>
        <p:txBody>
          <a:bodyPr/>
          <a:lstStyle>
            <a:lvl1pPr>
              <a:defRPr/>
            </a:lvl1pPr>
          </a:lstStyle>
          <a:p>
            <a:pPr>
              <a:defRPr/>
            </a:pPr>
            <a:fld id="{7177F704-E124-4C27-876C-8E36A38D8044}" type="slidenum">
              <a:rPr lang="ar-SA"/>
              <a:pPr>
                <a:defRPr/>
              </a:pPr>
              <a:t>‹#›</a:t>
            </a:fld>
            <a:endParaRPr lang="en-US" dirty="0"/>
          </a:p>
        </p:txBody>
      </p:sp>
    </p:spTree>
    <p:extLst>
      <p:ext uri="{BB962C8B-B14F-4D97-AF65-F5344CB8AC3E}">
        <p14:creationId xmlns:p14="http://schemas.microsoft.com/office/powerpoint/2010/main" val="173337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dt" sz="half" idx="10"/>
          </p:nvPr>
        </p:nvSpPr>
        <p:spPr/>
        <p:txBody>
          <a:bodyPr/>
          <a:lstStyle>
            <a:lvl1pPr>
              <a:defRPr/>
            </a:lvl1pPr>
          </a:lstStyle>
          <a:p>
            <a:pPr>
              <a:defRPr/>
            </a:pPr>
            <a:fld id="{93BC195E-F2FE-46CB-BBA3-0F96A9DD59DD}" type="datetime1">
              <a:rPr lang="en-US" smtClean="0"/>
              <a:t>7/13/2019</a:t>
            </a:fld>
            <a:endParaRPr lang="en-US" dirty="0"/>
          </a:p>
        </p:txBody>
      </p:sp>
      <p:sp>
        <p:nvSpPr>
          <p:cNvPr id="4"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5" name="Rectangle 7"/>
          <p:cNvSpPr>
            <a:spLocks noGrp="1" noChangeArrowheads="1"/>
          </p:cNvSpPr>
          <p:nvPr>
            <p:ph type="sldNum" sz="quarter" idx="12"/>
          </p:nvPr>
        </p:nvSpPr>
        <p:spPr/>
        <p:txBody>
          <a:bodyPr/>
          <a:lstStyle>
            <a:lvl1pPr>
              <a:defRPr/>
            </a:lvl1pPr>
          </a:lstStyle>
          <a:p>
            <a:pPr>
              <a:defRPr/>
            </a:pPr>
            <a:fld id="{FC769F17-0C2E-41F8-9915-9D72DF776CFE}" type="slidenum">
              <a:rPr lang="ar-SA"/>
              <a:pPr>
                <a:defRPr/>
              </a:pPr>
              <a:t>‹#›</a:t>
            </a:fld>
            <a:endParaRPr lang="en-US" dirty="0"/>
          </a:p>
        </p:txBody>
      </p:sp>
    </p:spTree>
    <p:extLst>
      <p:ext uri="{BB962C8B-B14F-4D97-AF65-F5344CB8AC3E}">
        <p14:creationId xmlns:p14="http://schemas.microsoft.com/office/powerpoint/2010/main" val="35545475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fld id="{BEA81E47-67F0-4C9B-BAE7-9FE56900F08A}" type="datetime1">
              <a:rPr lang="en-US" smtClean="0"/>
              <a:t>7/13/2019</a:t>
            </a:fld>
            <a:endParaRPr lang="en-US" dirty="0"/>
          </a:p>
        </p:txBody>
      </p:sp>
      <p:sp>
        <p:nvSpPr>
          <p:cNvPr id="3"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4" name="Rectangle 7"/>
          <p:cNvSpPr>
            <a:spLocks noGrp="1" noChangeArrowheads="1"/>
          </p:cNvSpPr>
          <p:nvPr>
            <p:ph type="sldNum" sz="quarter" idx="12"/>
          </p:nvPr>
        </p:nvSpPr>
        <p:spPr/>
        <p:txBody>
          <a:bodyPr/>
          <a:lstStyle>
            <a:lvl1pPr>
              <a:defRPr/>
            </a:lvl1pPr>
          </a:lstStyle>
          <a:p>
            <a:pPr>
              <a:defRPr/>
            </a:pPr>
            <a:fld id="{5945D653-03EB-43E7-BBA4-834E6AAB42BE}" type="slidenum">
              <a:rPr lang="ar-SA"/>
              <a:pPr>
                <a:defRPr/>
              </a:pPr>
              <a:t>‹#›</a:t>
            </a:fld>
            <a:endParaRPr lang="en-US" dirty="0"/>
          </a:p>
        </p:txBody>
      </p:sp>
    </p:spTree>
    <p:extLst>
      <p:ext uri="{BB962C8B-B14F-4D97-AF65-F5344CB8AC3E}">
        <p14:creationId xmlns:p14="http://schemas.microsoft.com/office/powerpoint/2010/main" val="2677286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dt" sz="half" idx="10"/>
          </p:nvPr>
        </p:nvSpPr>
        <p:spPr/>
        <p:txBody>
          <a:bodyPr/>
          <a:lstStyle>
            <a:lvl1pPr>
              <a:defRPr/>
            </a:lvl1pPr>
          </a:lstStyle>
          <a:p>
            <a:pPr>
              <a:defRPr/>
            </a:pPr>
            <a:fld id="{EBEDC1C1-B8A9-473B-8E99-4C756930D3CE}" type="datetime1">
              <a:rPr lang="en-US" smtClean="0"/>
              <a:t>7/13/2019</a:t>
            </a:fld>
            <a:endParaRPr lang="en-US" dirty="0"/>
          </a:p>
        </p:txBody>
      </p:sp>
      <p:sp>
        <p:nvSpPr>
          <p:cNvPr id="6"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7" name="Rectangle 7"/>
          <p:cNvSpPr>
            <a:spLocks noGrp="1" noChangeArrowheads="1"/>
          </p:cNvSpPr>
          <p:nvPr>
            <p:ph type="sldNum" sz="quarter" idx="12"/>
          </p:nvPr>
        </p:nvSpPr>
        <p:spPr/>
        <p:txBody>
          <a:bodyPr/>
          <a:lstStyle>
            <a:lvl1pPr>
              <a:defRPr/>
            </a:lvl1pPr>
          </a:lstStyle>
          <a:p>
            <a:pPr>
              <a:defRPr/>
            </a:pPr>
            <a:fld id="{360FED68-3069-4BCA-B4BC-6CBFE803833E}" type="slidenum">
              <a:rPr lang="ar-SA"/>
              <a:pPr>
                <a:defRPr/>
              </a:pPr>
              <a:t>‹#›</a:t>
            </a:fld>
            <a:endParaRPr lang="en-US" dirty="0"/>
          </a:p>
        </p:txBody>
      </p:sp>
    </p:spTree>
    <p:extLst>
      <p:ext uri="{BB962C8B-B14F-4D97-AF65-F5344CB8AC3E}">
        <p14:creationId xmlns:p14="http://schemas.microsoft.com/office/powerpoint/2010/main" val="2965281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dt" sz="half" idx="10"/>
          </p:nvPr>
        </p:nvSpPr>
        <p:spPr/>
        <p:txBody>
          <a:bodyPr/>
          <a:lstStyle>
            <a:lvl1pPr>
              <a:defRPr/>
            </a:lvl1pPr>
          </a:lstStyle>
          <a:p>
            <a:pPr>
              <a:defRPr/>
            </a:pPr>
            <a:fld id="{49BC54F0-1512-4FDC-9E31-17E3F73405DB}" type="datetime1">
              <a:rPr lang="en-US" smtClean="0"/>
              <a:t>7/13/2019</a:t>
            </a:fld>
            <a:endParaRPr lang="en-US" dirty="0"/>
          </a:p>
        </p:txBody>
      </p:sp>
      <p:sp>
        <p:nvSpPr>
          <p:cNvPr id="6" name="Rectangle 6"/>
          <p:cNvSpPr>
            <a:spLocks noGrp="1" noChangeArrowheads="1"/>
          </p:cNvSpPr>
          <p:nvPr>
            <p:ph type="ftr" sz="quarter" idx="11"/>
          </p:nvPr>
        </p:nvSpPr>
        <p:spPr/>
        <p:txBody>
          <a:bodyPr/>
          <a:lstStyle>
            <a:lvl1pPr>
              <a:defRPr/>
            </a:lvl1pPr>
          </a:lstStyle>
          <a:p>
            <a:pPr>
              <a:defRPr/>
            </a:pPr>
            <a:r>
              <a:rPr lang="en-US" smtClean="0"/>
              <a:t>Congenital Anomalies in Neurosurgery</a:t>
            </a:r>
            <a:endParaRPr lang="en-US" dirty="0"/>
          </a:p>
        </p:txBody>
      </p:sp>
      <p:sp>
        <p:nvSpPr>
          <p:cNvPr id="7" name="Rectangle 7"/>
          <p:cNvSpPr>
            <a:spLocks noGrp="1" noChangeArrowheads="1"/>
          </p:cNvSpPr>
          <p:nvPr>
            <p:ph type="sldNum" sz="quarter" idx="12"/>
          </p:nvPr>
        </p:nvSpPr>
        <p:spPr/>
        <p:txBody>
          <a:bodyPr/>
          <a:lstStyle>
            <a:lvl1pPr>
              <a:defRPr/>
            </a:lvl1pPr>
          </a:lstStyle>
          <a:p>
            <a:pPr>
              <a:defRPr/>
            </a:pPr>
            <a:fld id="{3AED28FD-962A-4E1C-9A61-8575334E3797}" type="slidenum">
              <a:rPr lang="ar-SA"/>
              <a:pPr>
                <a:defRPr/>
              </a:pPr>
              <a:t>‹#›</a:t>
            </a:fld>
            <a:endParaRPr lang="en-US" dirty="0"/>
          </a:p>
        </p:txBody>
      </p:sp>
    </p:spTree>
    <p:extLst>
      <p:ext uri="{BB962C8B-B14F-4D97-AF65-F5344CB8AC3E}">
        <p14:creationId xmlns:p14="http://schemas.microsoft.com/office/powerpoint/2010/main" val="42783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Freeform 2"/>
          <p:cNvSpPr>
            <a:spLocks/>
          </p:cNvSpPr>
          <p:nvPr/>
        </p:nvSpPr>
        <p:spPr bwMode="auto">
          <a:xfrm rot="-3172564">
            <a:off x="7777957" y="-15081"/>
            <a:ext cx="1162050" cy="2084387"/>
          </a:xfrm>
          <a:custGeom>
            <a:avLst/>
            <a:gdLst>
              <a:gd name="T0" fmla="*/ 1162050 w 2903"/>
              <a:gd name="T1" fmla="*/ 244856 h 3686"/>
              <a:gd name="T2" fmla="*/ 1026751 w 2903"/>
              <a:gd name="T3" fmla="*/ 45239 h 3686"/>
              <a:gd name="T4" fmla="*/ 897056 w 2903"/>
              <a:gd name="T5" fmla="*/ 0 h 3686"/>
              <a:gd name="T6" fmla="*/ 44032 w 2903"/>
              <a:gd name="T7" fmla="*/ 1589585 h 3686"/>
              <a:gd name="T8" fmla="*/ 44032 w 2903"/>
              <a:gd name="T9" fmla="*/ 1825394 h 3686"/>
              <a:gd name="T10" fmla="*/ 0 w 2903"/>
              <a:gd name="T11" fmla="*/ 2053285 h 3686"/>
              <a:gd name="T12" fmla="*/ 28821 w 2903"/>
              <a:gd name="T13" fmla="*/ 2084387 h 3686"/>
              <a:gd name="T14" fmla="*/ 176529 w 2903"/>
              <a:gd name="T15" fmla="*/ 1897211 h 3686"/>
              <a:gd name="T16" fmla="*/ 296217 w 2903"/>
              <a:gd name="T17" fmla="*/ 1825394 h 3686"/>
              <a:gd name="T18" fmla="*/ 1162050 w 2903"/>
              <a:gd name="T19" fmla="*/ 244856 h 3686"/>
              <a:gd name="T20" fmla="*/ 1162050 w 2903"/>
              <a:gd name="T21" fmla="*/ 244856 h 36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51" name="Rectangle 3"/>
          <p:cNvSpPr>
            <a:spLocks noGrp="1" noChangeArrowheads="1"/>
          </p:cNvSpPr>
          <p:nvPr>
            <p:ph type="title"/>
          </p:nvPr>
        </p:nvSpPr>
        <p:spPr bwMode="auto">
          <a:xfrm>
            <a:off x="685800" y="152400"/>
            <a:ext cx="68707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2052" name="Rectangle 4"/>
          <p:cNvSpPr>
            <a:spLocks noGrp="1" noChangeArrowheads="1"/>
          </p:cNvSpPr>
          <p:nvPr>
            <p:ph type="body" idx="1"/>
          </p:nvPr>
        </p:nvSpPr>
        <p:spPr bwMode="auto">
          <a:xfrm>
            <a:off x="685800" y="1828800"/>
            <a:ext cx="76962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5237" name="Rectangle 5"/>
          <p:cNvSpPr>
            <a:spLocks noGrp="1" noChangeArrowheads="1"/>
          </p:cNvSpPr>
          <p:nvPr>
            <p:ph type="dt" sz="half" idx="2"/>
          </p:nvPr>
        </p:nvSpPr>
        <p:spPr bwMode="auto">
          <a:xfrm>
            <a:off x="13716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cs typeface="Arial" charset="0"/>
              </a:defRPr>
            </a:lvl1pPr>
          </a:lstStyle>
          <a:p>
            <a:pPr>
              <a:defRPr/>
            </a:pPr>
            <a:fld id="{9A5B9EB7-4C92-47DF-9F2C-A8EA2CF7AFB4}" type="datetime1">
              <a:rPr lang="en-US" smtClean="0"/>
              <a:t>7/13/2019</a:t>
            </a:fld>
            <a:endParaRPr lang="en-US" dirty="0"/>
          </a:p>
        </p:txBody>
      </p:sp>
      <p:sp>
        <p:nvSpPr>
          <p:cNvPr id="95238" name="Rectangle 6"/>
          <p:cNvSpPr>
            <a:spLocks noGrp="1" noChangeArrowheads="1"/>
          </p:cNvSpPr>
          <p:nvPr>
            <p:ph type="ftr" sz="quarter" idx="3"/>
          </p:nvPr>
        </p:nvSpPr>
        <p:spPr bwMode="auto">
          <a:xfrm>
            <a:off x="35560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cs typeface="Arial" charset="0"/>
              </a:defRPr>
            </a:lvl1pPr>
          </a:lstStyle>
          <a:p>
            <a:pPr>
              <a:defRPr/>
            </a:pPr>
            <a:r>
              <a:rPr lang="en-US" smtClean="0"/>
              <a:t>Congenital Anomalies in Neurosurgery</a:t>
            </a:r>
            <a:endParaRPr lang="en-US" dirty="0"/>
          </a:p>
        </p:txBody>
      </p:sp>
      <p:sp>
        <p:nvSpPr>
          <p:cNvPr id="95239" name="Rectangle 7"/>
          <p:cNvSpPr>
            <a:spLocks noGrp="1" noChangeArrowheads="1"/>
          </p:cNvSpPr>
          <p:nvPr>
            <p:ph type="sldNum" sz="quarter" idx="4"/>
          </p:nvPr>
        </p:nvSpPr>
        <p:spPr bwMode="auto">
          <a:xfrm>
            <a:off x="67183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0386A218-EAA8-4B14-AD8C-7E2BBE7C3F4A}" type="slidenum">
              <a:rPr lang="ar-SA"/>
              <a:pPr>
                <a:defRPr/>
              </a:pPr>
              <a:t>‹#›</a:t>
            </a:fld>
            <a:endParaRPr lang="en-US" dirty="0"/>
          </a:p>
        </p:txBody>
      </p:sp>
      <p:sp>
        <p:nvSpPr>
          <p:cNvPr id="2056" name="Freeform 8"/>
          <p:cNvSpPr>
            <a:spLocks/>
          </p:cNvSpPr>
          <p:nvPr/>
        </p:nvSpPr>
        <p:spPr bwMode="auto">
          <a:xfrm rot="-3172564">
            <a:off x="7865269" y="24607"/>
            <a:ext cx="1165225" cy="2097087"/>
          </a:xfrm>
          <a:custGeom>
            <a:avLst/>
            <a:gdLst>
              <a:gd name="T0" fmla="*/ 917850 w 2911"/>
              <a:gd name="T1" fmla="*/ 0 h 3703"/>
              <a:gd name="T2" fmla="*/ 52037 w 2911"/>
              <a:gd name="T3" fmla="*/ 1605520 h 3703"/>
              <a:gd name="T4" fmla="*/ 52437 w 2911"/>
              <a:gd name="T5" fmla="*/ 1812794 h 3703"/>
              <a:gd name="T6" fmla="*/ 0 w 2911"/>
              <a:gd name="T7" fmla="*/ 2057445 h 3703"/>
              <a:gd name="T8" fmla="*/ 20014 w 2911"/>
              <a:gd name="T9" fmla="*/ 2097087 h 3703"/>
              <a:gd name="T10" fmla="*/ 168920 w 2911"/>
              <a:gd name="T11" fmla="*/ 1898308 h 3703"/>
              <a:gd name="T12" fmla="*/ 305416 w 2911"/>
              <a:gd name="T13" fmla="*/ 1823554 h 3703"/>
              <a:gd name="T14" fmla="*/ 1165225 w 2911"/>
              <a:gd name="T15" fmla="*/ 242385 h 3703"/>
              <a:gd name="T16" fmla="*/ 1036334 w 2911"/>
              <a:gd name="T17" fmla="*/ 54367 h 3703"/>
              <a:gd name="T18" fmla="*/ 917850 w 2911"/>
              <a:gd name="T19" fmla="*/ 0 h 3703"/>
              <a:gd name="T20" fmla="*/ 917850 w 2911"/>
              <a:gd name="T21" fmla="*/ 0 h 37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57" name="Freeform 9"/>
          <p:cNvSpPr>
            <a:spLocks/>
          </p:cNvSpPr>
          <p:nvPr/>
        </p:nvSpPr>
        <p:spPr bwMode="auto">
          <a:xfrm rot="-3172564">
            <a:off x="7831138" y="192088"/>
            <a:ext cx="1025525" cy="1571625"/>
          </a:xfrm>
          <a:custGeom>
            <a:avLst/>
            <a:gdLst>
              <a:gd name="T0" fmla="*/ 0 w 2561"/>
              <a:gd name="T1" fmla="*/ 1406370 h 2777"/>
              <a:gd name="T2" fmla="*/ 172990 w 2561"/>
              <a:gd name="T3" fmla="*/ 1444854 h 2777"/>
              <a:gd name="T4" fmla="*/ 294723 w 2561"/>
              <a:gd name="T5" fmla="*/ 1571625 h 2777"/>
              <a:gd name="T6" fmla="*/ 1025525 w 2561"/>
              <a:gd name="T7" fmla="*/ 225811 h 2777"/>
              <a:gd name="T8" fmla="*/ 848130 w 2561"/>
              <a:gd name="T9" fmla="*/ 46407 h 2777"/>
              <a:gd name="T10" fmla="*/ 760034 w 2561"/>
              <a:gd name="T11" fmla="*/ 0 h 2777"/>
              <a:gd name="T12" fmla="*/ 0 w 2561"/>
              <a:gd name="T13" fmla="*/ 1406370 h 2777"/>
              <a:gd name="T14" fmla="*/ 0 w 2561"/>
              <a:gd name="T15" fmla="*/ 1406370 h 277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61" h="2777">
                <a:moveTo>
                  <a:pt x="0" y="2485"/>
                </a:moveTo>
                <a:lnTo>
                  <a:pt x="432" y="2553"/>
                </a:lnTo>
                <a:lnTo>
                  <a:pt x="736" y="2777"/>
                </a:lnTo>
                <a:lnTo>
                  <a:pt x="2561" y="399"/>
                </a:lnTo>
                <a:lnTo>
                  <a:pt x="2118" y="82"/>
                </a:lnTo>
                <a:lnTo>
                  <a:pt x="1898" y="0"/>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nvGrpSpPr>
          <p:cNvPr id="2058" name="Group 10"/>
          <p:cNvGrpSpPr>
            <a:grpSpLocks/>
          </p:cNvGrpSpPr>
          <p:nvPr/>
        </p:nvGrpSpPr>
        <p:grpSpPr bwMode="auto">
          <a:xfrm>
            <a:off x="7938" y="5540375"/>
            <a:ext cx="1784350" cy="1246188"/>
            <a:chOff x="5" y="3490"/>
            <a:chExt cx="1124" cy="785"/>
          </a:xfrm>
        </p:grpSpPr>
        <p:sp>
          <p:nvSpPr>
            <p:cNvPr id="2075" name="Freeform 11"/>
            <p:cNvSpPr>
              <a:spLocks/>
            </p:cNvSpPr>
            <p:nvPr userDrawn="1"/>
          </p:nvSpPr>
          <p:spPr bwMode="auto">
            <a:xfrm>
              <a:off x="24" y="3505"/>
              <a:ext cx="1089" cy="649"/>
            </a:xfrm>
            <a:custGeom>
              <a:avLst/>
              <a:gdLst>
                <a:gd name="T0" fmla="*/ 794 w 2177"/>
                <a:gd name="T1" fmla="*/ 630 h 1298"/>
                <a:gd name="T2" fmla="*/ 710 w 2177"/>
                <a:gd name="T3" fmla="*/ 553 h 1298"/>
                <a:gd name="T4" fmla="*/ 666 w 2177"/>
                <a:gd name="T5" fmla="*/ 239 h 1298"/>
                <a:gd name="T6" fmla="*/ 1070 w 2177"/>
                <a:gd name="T7" fmla="*/ 165 h 1298"/>
                <a:gd name="T8" fmla="*/ 1089 w 2177"/>
                <a:gd name="T9" fmla="*/ 102 h 1298"/>
                <a:gd name="T10" fmla="*/ 1050 w 2177"/>
                <a:gd name="T11" fmla="*/ 50 h 1298"/>
                <a:gd name="T12" fmla="*/ 638 w 2177"/>
                <a:gd name="T13" fmla="*/ 106 h 1298"/>
                <a:gd name="T14" fmla="*/ 610 w 2177"/>
                <a:gd name="T15" fmla="*/ 16 h 1298"/>
                <a:gd name="T16" fmla="*/ 543 w 2177"/>
                <a:gd name="T17" fmla="*/ 0 h 1298"/>
                <a:gd name="T18" fmla="*/ 479 w 2177"/>
                <a:gd name="T19" fmla="*/ 14 h 1298"/>
                <a:gd name="T20" fmla="*/ 444 w 2177"/>
                <a:gd name="T21" fmla="*/ 53 h 1298"/>
                <a:gd name="T22" fmla="*/ 469 w 2177"/>
                <a:gd name="T23" fmla="*/ 143 h 1298"/>
                <a:gd name="T24" fmla="*/ 330 w 2177"/>
                <a:gd name="T25" fmla="*/ 221 h 1298"/>
                <a:gd name="T26" fmla="*/ 492 w 2177"/>
                <a:gd name="T27" fmla="*/ 237 h 1298"/>
                <a:gd name="T28" fmla="*/ 556 w 2177"/>
                <a:gd name="T29" fmla="*/ 445 h 1298"/>
                <a:gd name="T30" fmla="*/ 71 w 2177"/>
                <a:gd name="T31" fmla="*/ 235 h 1298"/>
                <a:gd name="T32" fmla="*/ 23 w 2177"/>
                <a:gd name="T33" fmla="*/ 255 h 1298"/>
                <a:gd name="T34" fmla="*/ 0 w 2177"/>
                <a:gd name="T35" fmla="*/ 318 h 1298"/>
                <a:gd name="T36" fmla="*/ 28 w 2177"/>
                <a:gd name="T37" fmla="*/ 390 h 1298"/>
                <a:gd name="T38" fmla="*/ 570 w 2177"/>
                <a:gd name="T39" fmla="*/ 644 h 1298"/>
                <a:gd name="T40" fmla="*/ 689 w 2177"/>
                <a:gd name="T41" fmla="*/ 628 h 1298"/>
                <a:gd name="T42" fmla="*/ 785 w 2177"/>
                <a:gd name="T43" fmla="*/ 649 h 1298"/>
                <a:gd name="T44" fmla="*/ 794 w 2177"/>
                <a:gd name="T45" fmla="*/ 630 h 1298"/>
                <a:gd name="T46" fmla="*/ 794 w 2177"/>
                <a:gd name="T47" fmla="*/ 630 h 129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76" name="Freeform 12"/>
            <p:cNvSpPr>
              <a:spLocks/>
            </p:cNvSpPr>
            <p:nvPr userDrawn="1"/>
          </p:nvSpPr>
          <p:spPr bwMode="auto">
            <a:xfrm>
              <a:off x="1022" y="3582"/>
              <a:ext cx="71" cy="129"/>
            </a:xfrm>
            <a:custGeom>
              <a:avLst/>
              <a:gdLst>
                <a:gd name="T0" fmla="*/ 0 w 143"/>
                <a:gd name="T1" fmla="*/ 4 h 258"/>
                <a:gd name="T2" fmla="*/ 60 w 143"/>
                <a:gd name="T3" fmla="*/ 0 h 258"/>
                <a:gd name="T4" fmla="*/ 71 w 143"/>
                <a:gd name="T5" fmla="*/ 117 h 258"/>
                <a:gd name="T6" fmla="*/ 4 w 143"/>
                <a:gd name="T7" fmla="*/ 129 h 258"/>
                <a:gd name="T8" fmla="*/ 0 w 143"/>
                <a:gd name="T9" fmla="*/ 4 h 258"/>
                <a:gd name="T10" fmla="*/ 0 w 143"/>
                <a:gd name="T11" fmla="*/ 4 h 2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258">
                  <a:moveTo>
                    <a:pt x="0" y="7"/>
                  </a:moveTo>
                  <a:lnTo>
                    <a:pt x="120" y="0"/>
                  </a:lnTo>
                  <a:lnTo>
                    <a:pt x="143" y="233"/>
                  </a:lnTo>
                  <a:lnTo>
                    <a:pt x="8" y="258"/>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77" name="Freeform 13"/>
            <p:cNvSpPr>
              <a:spLocks/>
            </p:cNvSpPr>
            <p:nvPr userDrawn="1"/>
          </p:nvSpPr>
          <p:spPr bwMode="auto">
            <a:xfrm>
              <a:off x="20" y="3774"/>
              <a:ext cx="792" cy="410"/>
            </a:xfrm>
            <a:custGeom>
              <a:avLst/>
              <a:gdLst>
                <a:gd name="T0" fmla="*/ 68 w 1586"/>
                <a:gd name="T1" fmla="*/ 0 h 821"/>
                <a:gd name="T2" fmla="*/ 665 w 1586"/>
                <a:gd name="T3" fmla="*/ 259 h 821"/>
                <a:gd name="T4" fmla="*/ 713 w 1586"/>
                <a:gd name="T5" fmla="*/ 319 h 821"/>
                <a:gd name="T6" fmla="*/ 792 w 1586"/>
                <a:gd name="T7" fmla="*/ 396 h 821"/>
                <a:gd name="T8" fmla="*/ 782 w 1586"/>
                <a:gd name="T9" fmla="*/ 410 h 821"/>
                <a:gd name="T10" fmla="*/ 674 w 1586"/>
                <a:gd name="T11" fmla="*/ 393 h 821"/>
                <a:gd name="T12" fmla="*/ 572 w 1586"/>
                <a:gd name="T13" fmla="*/ 405 h 821"/>
                <a:gd name="T14" fmla="*/ 21 w 1586"/>
                <a:gd name="T15" fmla="*/ 149 h 821"/>
                <a:gd name="T16" fmla="*/ 0 w 1586"/>
                <a:gd name="T17" fmla="*/ 75 h 821"/>
                <a:gd name="T18" fmla="*/ 23 w 1586"/>
                <a:gd name="T19" fmla="*/ 16 h 821"/>
                <a:gd name="T20" fmla="*/ 68 w 1586"/>
                <a:gd name="T21" fmla="*/ 0 h 821"/>
                <a:gd name="T22" fmla="*/ 68 w 1586"/>
                <a:gd name="T23" fmla="*/ 0 h 8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78" name="Freeform 14"/>
            <p:cNvSpPr>
              <a:spLocks/>
            </p:cNvSpPr>
            <p:nvPr userDrawn="1"/>
          </p:nvSpPr>
          <p:spPr bwMode="auto">
            <a:xfrm>
              <a:off x="129" y="3808"/>
              <a:ext cx="525" cy="374"/>
            </a:xfrm>
            <a:custGeom>
              <a:avLst/>
              <a:gdLst>
                <a:gd name="T0" fmla="*/ 0 w 1049"/>
                <a:gd name="T1" fmla="*/ 163 h 747"/>
                <a:gd name="T2" fmla="*/ 461 w 1049"/>
                <a:gd name="T3" fmla="*/ 374 h 747"/>
                <a:gd name="T4" fmla="*/ 470 w 1049"/>
                <a:gd name="T5" fmla="*/ 267 h 747"/>
                <a:gd name="T6" fmla="*/ 525 w 1049"/>
                <a:gd name="T7" fmla="*/ 211 h 747"/>
                <a:gd name="T8" fmla="*/ 39 w 1049"/>
                <a:gd name="T9" fmla="*/ 0 h 747"/>
                <a:gd name="T10" fmla="*/ 0 w 1049"/>
                <a:gd name="T11" fmla="*/ 64 h 747"/>
                <a:gd name="T12" fmla="*/ 0 w 1049"/>
                <a:gd name="T13" fmla="*/ 163 h 747"/>
                <a:gd name="T14" fmla="*/ 0 w 1049"/>
                <a:gd name="T15" fmla="*/ 163 h 7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79" name="Freeform 15"/>
            <p:cNvSpPr>
              <a:spLocks/>
            </p:cNvSpPr>
            <p:nvPr userDrawn="1"/>
          </p:nvSpPr>
          <p:spPr bwMode="auto">
            <a:xfrm>
              <a:off x="485" y="3532"/>
              <a:ext cx="135" cy="121"/>
            </a:xfrm>
            <a:custGeom>
              <a:avLst/>
              <a:gdLst>
                <a:gd name="T0" fmla="*/ 0 w 272"/>
                <a:gd name="T1" fmla="*/ 14 h 241"/>
                <a:gd name="T2" fmla="*/ 79 w 272"/>
                <a:gd name="T3" fmla="*/ 0 h 241"/>
                <a:gd name="T4" fmla="*/ 125 w 272"/>
                <a:gd name="T5" fmla="*/ 18 h 241"/>
                <a:gd name="T6" fmla="*/ 135 w 272"/>
                <a:gd name="T7" fmla="*/ 70 h 241"/>
                <a:gd name="T8" fmla="*/ 81 w 272"/>
                <a:gd name="T9" fmla="*/ 73 h 241"/>
                <a:gd name="T10" fmla="*/ 16 w 272"/>
                <a:gd name="T11" fmla="*/ 121 h 241"/>
                <a:gd name="T12" fmla="*/ 0 w 272"/>
                <a:gd name="T13" fmla="*/ 14 h 241"/>
                <a:gd name="T14" fmla="*/ 0 w 272"/>
                <a:gd name="T15" fmla="*/ 14 h 2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2" h="241">
                  <a:moveTo>
                    <a:pt x="0" y="28"/>
                  </a:moveTo>
                  <a:lnTo>
                    <a:pt x="160" y="0"/>
                  </a:lnTo>
                  <a:lnTo>
                    <a:pt x="251" y="36"/>
                  </a:lnTo>
                  <a:lnTo>
                    <a:pt x="272" y="139"/>
                  </a:lnTo>
                  <a:lnTo>
                    <a:pt x="164" y="146"/>
                  </a:lnTo>
                  <a:lnTo>
                    <a:pt x="32" y="241"/>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80" name="Freeform 16"/>
            <p:cNvSpPr>
              <a:spLocks/>
            </p:cNvSpPr>
            <p:nvPr userDrawn="1"/>
          </p:nvSpPr>
          <p:spPr bwMode="auto">
            <a:xfrm>
              <a:off x="641" y="4163"/>
              <a:ext cx="76" cy="112"/>
            </a:xfrm>
            <a:custGeom>
              <a:avLst/>
              <a:gdLst>
                <a:gd name="T0" fmla="*/ 76 w 152"/>
                <a:gd name="T1" fmla="*/ 2 h 224"/>
                <a:gd name="T2" fmla="*/ 76 w 152"/>
                <a:gd name="T3" fmla="*/ 112 h 224"/>
                <a:gd name="T4" fmla="*/ 0 w 152"/>
                <a:gd name="T5" fmla="*/ 4 h 224"/>
                <a:gd name="T6" fmla="*/ 36 w 152"/>
                <a:gd name="T7" fmla="*/ 0 h 224"/>
                <a:gd name="T8" fmla="*/ 76 w 152"/>
                <a:gd name="T9" fmla="*/ 2 h 224"/>
                <a:gd name="T10" fmla="*/ 76 w 152"/>
                <a:gd name="T11" fmla="*/ 2 h 2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2" h="224">
                  <a:moveTo>
                    <a:pt x="152" y="4"/>
                  </a:moveTo>
                  <a:lnTo>
                    <a:pt x="152" y="224"/>
                  </a:lnTo>
                  <a:lnTo>
                    <a:pt x="0" y="8"/>
                  </a:lnTo>
                  <a:lnTo>
                    <a:pt x="72" y="0"/>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81" name="Freeform 17"/>
            <p:cNvSpPr>
              <a:spLocks/>
            </p:cNvSpPr>
            <p:nvPr userDrawn="1"/>
          </p:nvSpPr>
          <p:spPr bwMode="auto">
            <a:xfrm>
              <a:off x="504" y="3607"/>
              <a:ext cx="193" cy="383"/>
            </a:xfrm>
            <a:custGeom>
              <a:avLst/>
              <a:gdLst>
                <a:gd name="T0" fmla="*/ 0 w 386"/>
                <a:gd name="T1" fmla="*/ 40 h 764"/>
                <a:gd name="T2" fmla="*/ 44 w 386"/>
                <a:gd name="T3" fmla="*/ 0 h 764"/>
                <a:gd name="T4" fmla="*/ 116 w 386"/>
                <a:gd name="T5" fmla="*/ 3 h 764"/>
                <a:gd name="T6" fmla="*/ 193 w 386"/>
                <a:gd name="T7" fmla="*/ 383 h 764"/>
                <a:gd name="T8" fmla="*/ 140 w 386"/>
                <a:gd name="T9" fmla="*/ 361 h 764"/>
                <a:gd name="T10" fmla="*/ 76 w 386"/>
                <a:gd name="T11" fmla="*/ 339 h 764"/>
                <a:gd name="T12" fmla="*/ 0 w 386"/>
                <a:gd name="T13" fmla="*/ 40 h 764"/>
                <a:gd name="T14" fmla="*/ 0 w 386"/>
                <a:gd name="T15" fmla="*/ 40 h 7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6" h="764">
                  <a:moveTo>
                    <a:pt x="0" y="80"/>
                  </a:moveTo>
                  <a:lnTo>
                    <a:pt x="87" y="0"/>
                  </a:lnTo>
                  <a:lnTo>
                    <a:pt x="232" y="6"/>
                  </a:lnTo>
                  <a:lnTo>
                    <a:pt x="386" y="764"/>
                  </a:lnTo>
                  <a:lnTo>
                    <a:pt x="279" y="720"/>
                  </a:lnTo>
                  <a:lnTo>
                    <a:pt x="152" y="677"/>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82" name="Freeform 18"/>
            <p:cNvSpPr>
              <a:spLocks/>
            </p:cNvSpPr>
            <p:nvPr userDrawn="1"/>
          </p:nvSpPr>
          <p:spPr bwMode="auto">
            <a:xfrm>
              <a:off x="668" y="3590"/>
              <a:ext cx="364" cy="174"/>
            </a:xfrm>
            <a:custGeom>
              <a:avLst/>
              <a:gdLst>
                <a:gd name="T0" fmla="*/ 346 w 728"/>
                <a:gd name="T1" fmla="*/ 0 h 348"/>
                <a:gd name="T2" fmla="*/ 0 w 728"/>
                <a:gd name="T3" fmla="*/ 53 h 348"/>
                <a:gd name="T4" fmla="*/ 14 w 728"/>
                <a:gd name="T5" fmla="*/ 174 h 348"/>
                <a:gd name="T6" fmla="*/ 358 w 728"/>
                <a:gd name="T7" fmla="*/ 119 h 348"/>
                <a:gd name="T8" fmla="*/ 364 w 728"/>
                <a:gd name="T9" fmla="*/ 22 h 348"/>
                <a:gd name="T10" fmla="*/ 346 w 728"/>
                <a:gd name="T11" fmla="*/ 0 h 348"/>
                <a:gd name="T12" fmla="*/ 346 w 728"/>
                <a:gd name="T13" fmla="*/ 0 h 3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28" h="348">
                  <a:moveTo>
                    <a:pt x="692" y="0"/>
                  </a:moveTo>
                  <a:lnTo>
                    <a:pt x="0" y="106"/>
                  </a:lnTo>
                  <a:lnTo>
                    <a:pt x="28" y="348"/>
                  </a:lnTo>
                  <a:lnTo>
                    <a:pt x="715" y="237"/>
                  </a:lnTo>
                  <a:lnTo>
                    <a:pt x="728" y="43"/>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83" name="Freeform 19"/>
            <p:cNvSpPr>
              <a:spLocks/>
            </p:cNvSpPr>
            <p:nvPr userDrawn="1"/>
          </p:nvSpPr>
          <p:spPr bwMode="auto">
            <a:xfrm>
              <a:off x="347" y="3693"/>
              <a:ext cx="156" cy="67"/>
            </a:xfrm>
            <a:custGeom>
              <a:avLst/>
              <a:gdLst>
                <a:gd name="T0" fmla="*/ 136 w 312"/>
                <a:gd name="T1" fmla="*/ 0 h 135"/>
                <a:gd name="T2" fmla="*/ 0 w 312"/>
                <a:gd name="T3" fmla="*/ 39 h 135"/>
                <a:gd name="T4" fmla="*/ 156 w 312"/>
                <a:gd name="T5" fmla="*/ 67 h 135"/>
                <a:gd name="T6" fmla="*/ 136 w 312"/>
                <a:gd name="T7" fmla="*/ 0 h 135"/>
                <a:gd name="T8" fmla="*/ 136 w 312"/>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2" h="135">
                  <a:moveTo>
                    <a:pt x="272" y="0"/>
                  </a:moveTo>
                  <a:lnTo>
                    <a:pt x="0" y="78"/>
                  </a:lnTo>
                  <a:lnTo>
                    <a:pt x="312" y="135"/>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nvGrpSpPr>
            <p:cNvPr id="2084" name="Group 20"/>
            <p:cNvGrpSpPr>
              <a:grpSpLocks/>
            </p:cNvGrpSpPr>
            <p:nvPr userDrawn="1"/>
          </p:nvGrpSpPr>
          <p:grpSpPr bwMode="auto">
            <a:xfrm>
              <a:off x="5" y="3490"/>
              <a:ext cx="1124" cy="780"/>
              <a:chOff x="5" y="3490"/>
              <a:chExt cx="1124" cy="780"/>
            </a:xfrm>
          </p:grpSpPr>
          <p:grpSp>
            <p:nvGrpSpPr>
              <p:cNvPr id="2085" name="Group 21"/>
              <p:cNvGrpSpPr>
                <a:grpSpLocks/>
              </p:cNvGrpSpPr>
              <p:nvPr userDrawn="1"/>
            </p:nvGrpSpPr>
            <p:grpSpPr bwMode="auto">
              <a:xfrm>
                <a:off x="499" y="3562"/>
                <a:ext cx="548" cy="708"/>
                <a:chOff x="499" y="3562"/>
                <a:chExt cx="548" cy="708"/>
              </a:xfrm>
            </p:grpSpPr>
            <p:sp>
              <p:nvSpPr>
                <p:cNvPr id="2098" name="Freeform 22"/>
                <p:cNvSpPr>
                  <a:spLocks/>
                </p:cNvSpPr>
                <p:nvPr userDrawn="1"/>
              </p:nvSpPr>
              <p:spPr bwMode="auto">
                <a:xfrm>
                  <a:off x="499" y="3587"/>
                  <a:ext cx="157" cy="87"/>
                </a:xfrm>
                <a:custGeom>
                  <a:avLst/>
                  <a:gdLst>
                    <a:gd name="T0" fmla="*/ 0 w 313"/>
                    <a:gd name="T1" fmla="*/ 53 h 175"/>
                    <a:gd name="T2" fmla="*/ 57 w 313"/>
                    <a:gd name="T3" fmla="*/ 5 h 175"/>
                    <a:gd name="T4" fmla="*/ 107 w 313"/>
                    <a:gd name="T5" fmla="*/ 0 h 175"/>
                    <a:gd name="T6" fmla="*/ 146 w 313"/>
                    <a:gd name="T7" fmla="*/ 13 h 175"/>
                    <a:gd name="T8" fmla="*/ 157 w 313"/>
                    <a:gd name="T9" fmla="*/ 45 h 175"/>
                    <a:gd name="T10" fmla="*/ 84 w 313"/>
                    <a:gd name="T11" fmla="*/ 33 h 175"/>
                    <a:gd name="T12" fmla="*/ 37 w 313"/>
                    <a:gd name="T13" fmla="*/ 50 h 175"/>
                    <a:gd name="T14" fmla="*/ 7 w 313"/>
                    <a:gd name="T15" fmla="*/ 87 h 175"/>
                    <a:gd name="T16" fmla="*/ 0 w 313"/>
                    <a:gd name="T17" fmla="*/ 53 h 175"/>
                    <a:gd name="T18" fmla="*/ 0 w 313"/>
                    <a:gd name="T19" fmla="*/ 53 h 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99" name="Freeform 23"/>
                <p:cNvSpPr>
                  <a:spLocks/>
                </p:cNvSpPr>
                <p:nvPr userDrawn="1"/>
              </p:nvSpPr>
              <p:spPr bwMode="auto">
                <a:xfrm>
                  <a:off x="636" y="4137"/>
                  <a:ext cx="115" cy="133"/>
                </a:xfrm>
                <a:custGeom>
                  <a:avLst/>
                  <a:gdLst>
                    <a:gd name="T0" fmla="*/ 0 w 230"/>
                    <a:gd name="T1" fmla="*/ 20 h 266"/>
                    <a:gd name="T2" fmla="*/ 80 w 230"/>
                    <a:gd name="T3" fmla="*/ 133 h 266"/>
                    <a:gd name="T4" fmla="*/ 115 w 230"/>
                    <a:gd name="T5" fmla="*/ 126 h 266"/>
                    <a:gd name="T6" fmla="*/ 112 w 230"/>
                    <a:gd name="T7" fmla="*/ 9 h 266"/>
                    <a:gd name="T8" fmla="*/ 83 w 230"/>
                    <a:gd name="T9" fmla="*/ 0 h 266"/>
                    <a:gd name="T10" fmla="*/ 90 w 230"/>
                    <a:gd name="T11" fmla="*/ 99 h 266"/>
                    <a:gd name="T12" fmla="*/ 36 w 230"/>
                    <a:gd name="T13" fmla="*/ 2 h 266"/>
                    <a:gd name="T14" fmla="*/ 0 w 230"/>
                    <a:gd name="T15" fmla="*/ 20 h 266"/>
                    <a:gd name="T16" fmla="*/ 0 w 230"/>
                    <a:gd name="T17" fmla="*/ 20 h 2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0" h="266">
                      <a:moveTo>
                        <a:pt x="0" y="40"/>
                      </a:moveTo>
                      <a:lnTo>
                        <a:pt x="160" y="266"/>
                      </a:lnTo>
                      <a:lnTo>
                        <a:pt x="230" y="251"/>
                      </a:lnTo>
                      <a:lnTo>
                        <a:pt x="223" y="17"/>
                      </a:lnTo>
                      <a:lnTo>
                        <a:pt x="166" y="0"/>
                      </a:lnTo>
                      <a:lnTo>
                        <a:pt x="179" y="197"/>
                      </a:lnTo>
                      <a:lnTo>
                        <a:pt x="71" y="4"/>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100" name="Freeform 24"/>
                <p:cNvSpPr>
                  <a:spLocks/>
                </p:cNvSpPr>
                <p:nvPr userDrawn="1"/>
              </p:nvSpPr>
              <p:spPr bwMode="auto">
                <a:xfrm>
                  <a:off x="1004" y="3562"/>
                  <a:ext cx="43" cy="117"/>
                </a:xfrm>
                <a:custGeom>
                  <a:avLst/>
                  <a:gdLst>
                    <a:gd name="T0" fmla="*/ 0 w 87"/>
                    <a:gd name="T1" fmla="*/ 10 h 234"/>
                    <a:gd name="T2" fmla="*/ 18 w 87"/>
                    <a:gd name="T3" fmla="*/ 47 h 234"/>
                    <a:gd name="T4" fmla="*/ 22 w 87"/>
                    <a:gd name="T5" fmla="*/ 77 h 234"/>
                    <a:gd name="T6" fmla="*/ 13 w 87"/>
                    <a:gd name="T7" fmla="*/ 117 h 234"/>
                    <a:gd name="T8" fmla="*/ 40 w 87"/>
                    <a:gd name="T9" fmla="*/ 110 h 234"/>
                    <a:gd name="T10" fmla="*/ 43 w 87"/>
                    <a:gd name="T11" fmla="*/ 58 h 234"/>
                    <a:gd name="T12" fmla="*/ 23 w 87"/>
                    <a:gd name="T13" fmla="*/ 0 h 234"/>
                    <a:gd name="T14" fmla="*/ 0 w 87"/>
                    <a:gd name="T15" fmla="*/ 10 h 234"/>
                    <a:gd name="T16" fmla="*/ 0 w 87"/>
                    <a:gd name="T17" fmla="*/ 10 h 2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7" h="234">
                      <a:moveTo>
                        <a:pt x="0" y="19"/>
                      </a:moveTo>
                      <a:lnTo>
                        <a:pt x="36" y="93"/>
                      </a:lnTo>
                      <a:lnTo>
                        <a:pt x="44" y="154"/>
                      </a:lnTo>
                      <a:lnTo>
                        <a:pt x="27" y="234"/>
                      </a:lnTo>
                      <a:lnTo>
                        <a:pt x="80" y="220"/>
                      </a:lnTo>
                      <a:lnTo>
                        <a:pt x="87" y="116"/>
                      </a:lnTo>
                      <a:lnTo>
                        <a:pt x="46"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sp>
            <p:nvSpPr>
              <p:cNvPr id="2086" name="Freeform 25"/>
              <p:cNvSpPr>
                <a:spLocks/>
              </p:cNvSpPr>
              <p:nvPr userDrawn="1"/>
            </p:nvSpPr>
            <p:spPr bwMode="auto">
              <a:xfrm>
                <a:off x="76" y="3732"/>
                <a:ext cx="595" cy="250"/>
              </a:xfrm>
              <a:custGeom>
                <a:avLst/>
                <a:gdLst>
                  <a:gd name="T0" fmla="*/ 50 w 1190"/>
                  <a:gd name="T1" fmla="*/ 0 h 500"/>
                  <a:gd name="T2" fmla="*/ 595 w 1190"/>
                  <a:gd name="T3" fmla="*/ 245 h 500"/>
                  <a:gd name="T4" fmla="*/ 538 w 1190"/>
                  <a:gd name="T5" fmla="*/ 250 h 500"/>
                  <a:gd name="T6" fmla="*/ 0 w 1190"/>
                  <a:gd name="T7" fmla="*/ 14 h 500"/>
                  <a:gd name="T8" fmla="*/ 50 w 1190"/>
                  <a:gd name="T9" fmla="*/ 0 h 500"/>
                  <a:gd name="T10" fmla="*/ 50 w 1190"/>
                  <a:gd name="T11" fmla="*/ 0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0" h="500">
                    <a:moveTo>
                      <a:pt x="100" y="0"/>
                    </a:moveTo>
                    <a:lnTo>
                      <a:pt x="1190" y="490"/>
                    </a:lnTo>
                    <a:lnTo>
                      <a:pt x="1076" y="500"/>
                    </a:lnTo>
                    <a:lnTo>
                      <a:pt x="0" y="27"/>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87" name="Freeform 26"/>
              <p:cNvSpPr>
                <a:spLocks/>
              </p:cNvSpPr>
              <p:nvPr userDrawn="1"/>
            </p:nvSpPr>
            <p:spPr bwMode="auto">
              <a:xfrm>
                <a:off x="260" y="3886"/>
                <a:ext cx="244" cy="148"/>
              </a:xfrm>
              <a:custGeom>
                <a:avLst/>
                <a:gdLst>
                  <a:gd name="T0" fmla="*/ 7 w 489"/>
                  <a:gd name="T1" fmla="*/ 17 h 296"/>
                  <a:gd name="T2" fmla="*/ 80 w 489"/>
                  <a:gd name="T3" fmla="*/ 33 h 296"/>
                  <a:gd name="T4" fmla="*/ 162 w 489"/>
                  <a:gd name="T5" fmla="*/ 69 h 296"/>
                  <a:gd name="T6" fmla="*/ 220 w 489"/>
                  <a:gd name="T7" fmla="*/ 122 h 296"/>
                  <a:gd name="T8" fmla="*/ 163 w 489"/>
                  <a:gd name="T9" fmla="*/ 115 h 296"/>
                  <a:gd name="T10" fmla="*/ 69 w 489"/>
                  <a:gd name="T11" fmla="*/ 73 h 296"/>
                  <a:gd name="T12" fmla="*/ 25 w 489"/>
                  <a:gd name="T13" fmla="*/ 40 h 296"/>
                  <a:gd name="T14" fmla="*/ 53 w 489"/>
                  <a:gd name="T15" fmla="*/ 82 h 296"/>
                  <a:gd name="T16" fmla="*/ 136 w 489"/>
                  <a:gd name="T17" fmla="*/ 135 h 296"/>
                  <a:gd name="T18" fmla="*/ 233 w 489"/>
                  <a:gd name="T19" fmla="*/ 148 h 296"/>
                  <a:gd name="T20" fmla="*/ 244 w 489"/>
                  <a:gd name="T21" fmla="*/ 112 h 296"/>
                  <a:gd name="T22" fmla="*/ 197 w 489"/>
                  <a:gd name="T23" fmla="*/ 60 h 296"/>
                  <a:gd name="T24" fmla="*/ 85 w 489"/>
                  <a:gd name="T25" fmla="*/ 9 h 296"/>
                  <a:gd name="T26" fmla="*/ 0 w 489"/>
                  <a:gd name="T27" fmla="*/ 0 h 296"/>
                  <a:gd name="T28" fmla="*/ 7 w 489"/>
                  <a:gd name="T29" fmla="*/ 17 h 296"/>
                  <a:gd name="T30" fmla="*/ 7 w 489"/>
                  <a:gd name="T31" fmla="*/ 17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88" name="Freeform 27"/>
              <p:cNvSpPr>
                <a:spLocks/>
              </p:cNvSpPr>
              <p:nvPr userDrawn="1"/>
            </p:nvSpPr>
            <p:spPr bwMode="auto">
              <a:xfrm>
                <a:off x="565" y="3680"/>
                <a:ext cx="107" cy="238"/>
              </a:xfrm>
              <a:custGeom>
                <a:avLst/>
                <a:gdLst>
                  <a:gd name="T0" fmla="*/ 12 w 213"/>
                  <a:gd name="T1" fmla="*/ 0 h 478"/>
                  <a:gd name="T2" fmla="*/ 46 w 213"/>
                  <a:gd name="T3" fmla="*/ 12 h 478"/>
                  <a:gd name="T4" fmla="*/ 40 w 213"/>
                  <a:gd name="T5" fmla="*/ 96 h 478"/>
                  <a:gd name="T6" fmla="*/ 53 w 213"/>
                  <a:gd name="T7" fmla="*/ 163 h 478"/>
                  <a:gd name="T8" fmla="*/ 107 w 213"/>
                  <a:gd name="T9" fmla="*/ 225 h 478"/>
                  <a:gd name="T10" fmla="*/ 49 w 213"/>
                  <a:gd name="T11" fmla="*/ 238 h 478"/>
                  <a:gd name="T12" fmla="*/ 15 w 213"/>
                  <a:gd name="T13" fmla="*/ 171 h 478"/>
                  <a:gd name="T14" fmla="*/ 0 w 213"/>
                  <a:gd name="T15" fmla="*/ 28 h 478"/>
                  <a:gd name="T16" fmla="*/ 12 w 213"/>
                  <a:gd name="T17" fmla="*/ 0 h 478"/>
                  <a:gd name="T18" fmla="*/ 12 w 213"/>
                  <a:gd name="T19" fmla="*/ 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nvGrpSpPr>
              <p:cNvPr id="2089" name="Group 28"/>
              <p:cNvGrpSpPr>
                <a:grpSpLocks/>
              </p:cNvGrpSpPr>
              <p:nvPr userDrawn="1"/>
            </p:nvGrpSpPr>
            <p:grpSpPr bwMode="auto">
              <a:xfrm>
                <a:off x="5" y="3490"/>
                <a:ext cx="1124" cy="678"/>
                <a:chOff x="5" y="3490"/>
                <a:chExt cx="1124" cy="678"/>
              </a:xfrm>
            </p:grpSpPr>
            <p:sp>
              <p:nvSpPr>
                <p:cNvPr id="2090" name="Freeform 29"/>
                <p:cNvSpPr>
                  <a:spLocks/>
                </p:cNvSpPr>
                <p:nvPr userDrawn="1"/>
              </p:nvSpPr>
              <p:spPr bwMode="auto">
                <a:xfrm>
                  <a:off x="669" y="4048"/>
                  <a:ext cx="75" cy="87"/>
                </a:xfrm>
                <a:custGeom>
                  <a:avLst/>
                  <a:gdLst>
                    <a:gd name="T0" fmla="*/ 55 w 150"/>
                    <a:gd name="T1" fmla="*/ 0 h 173"/>
                    <a:gd name="T2" fmla="*/ 20 w 150"/>
                    <a:gd name="T3" fmla="*/ 33 h 173"/>
                    <a:gd name="T4" fmla="*/ 0 w 150"/>
                    <a:gd name="T5" fmla="*/ 87 h 173"/>
                    <a:gd name="T6" fmla="*/ 40 w 150"/>
                    <a:gd name="T7" fmla="*/ 80 h 173"/>
                    <a:gd name="T8" fmla="*/ 52 w 150"/>
                    <a:gd name="T9" fmla="*/ 42 h 173"/>
                    <a:gd name="T10" fmla="*/ 75 w 150"/>
                    <a:gd name="T11" fmla="*/ 14 h 173"/>
                    <a:gd name="T12" fmla="*/ 55 w 150"/>
                    <a:gd name="T13" fmla="*/ 0 h 173"/>
                    <a:gd name="T14" fmla="*/ 55 w 150"/>
                    <a:gd name="T15" fmla="*/ 0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91" name="Freeform 30"/>
                <p:cNvSpPr>
                  <a:spLocks/>
                </p:cNvSpPr>
                <p:nvPr userDrawn="1"/>
              </p:nvSpPr>
              <p:spPr bwMode="auto">
                <a:xfrm>
                  <a:off x="5" y="3728"/>
                  <a:ext cx="842" cy="440"/>
                </a:xfrm>
                <a:custGeom>
                  <a:avLst/>
                  <a:gdLst>
                    <a:gd name="T0" fmla="*/ 78 w 1684"/>
                    <a:gd name="T1" fmla="*/ 0 h 880"/>
                    <a:gd name="T2" fmla="*/ 32 w 1684"/>
                    <a:gd name="T3" fmla="*/ 26 h 880"/>
                    <a:gd name="T4" fmla="*/ 0 w 1684"/>
                    <a:gd name="T5" fmla="*/ 104 h 880"/>
                    <a:gd name="T6" fmla="*/ 34 w 1684"/>
                    <a:gd name="T7" fmla="*/ 179 h 880"/>
                    <a:gd name="T8" fmla="*/ 591 w 1684"/>
                    <a:gd name="T9" fmla="*/ 434 h 880"/>
                    <a:gd name="T10" fmla="*/ 711 w 1684"/>
                    <a:gd name="T11" fmla="*/ 418 h 880"/>
                    <a:gd name="T12" fmla="*/ 808 w 1684"/>
                    <a:gd name="T13" fmla="*/ 440 h 880"/>
                    <a:gd name="T14" fmla="*/ 842 w 1684"/>
                    <a:gd name="T15" fmla="*/ 404 h 880"/>
                    <a:gd name="T16" fmla="*/ 751 w 1684"/>
                    <a:gd name="T17" fmla="*/ 332 h 880"/>
                    <a:gd name="T18" fmla="*/ 714 w 1684"/>
                    <a:gd name="T19" fmla="*/ 256 h 880"/>
                    <a:gd name="T20" fmla="*/ 685 w 1684"/>
                    <a:gd name="T21" fmla="*/ 264 h 880"/>
                    <a:gd name="T22" fmla="*/ 720 w 1684"/>
                    <a:gd name="T23" fmla="*/ 332 h 880"/>
                    <a:gd name="T24" fmla="*/ 789 w 1684"/>
                    <a:gd name="T25" fmla="*/ 405 h 880"/>
                    <a:gd name="T26" fmla="*/ 707 w 1684"/>
                    <a:gd name="T27" fmla="*/ 394 h 880"/>
                    <a:gd name="T28" fmla="*/ 610 w 1684"/>
                    <a:gd name="T29" fmla="*/ 407 h 880"/>
                    <a:gd name="T30" fmla="*/ 628 w 1684"/>
                    <a:gd name="T31" fmla="*/ 325 h 880"/>
                    <a:gd name="T32" fmla="*/ 669 w 1684"/>
                    <a:gd name="T33" fmla="*/ 269 h 880"/>
                    <a:gd name="T34" fmla="*/ 621 w 1684"/>
                    <a:gd name="T35" fmla="*/ 276 h 880"/>
                    <a:gd name="T36" fmla="*/ 583 w 1684"/>
                    <a:gd name="T37" fmla="*/ 329 h 880"/>
                    <a:gd name="T38" fmla="*/ 570 w 1684"/>
                    <a:gd name="T39" fmla="*/ 396 h 880"/>
                    <a:gd name="T40" fmla="*/ 54 w 1684"/>
                    <a:gd name="T41" fmla="*/ 155 h 880"/>
                    <a:gd name="T42" fmla="*/ 40 w 1684"/>
                    <a:gd name="T43" fmla="*/ 108 h 880"/>
                    <a:gd name="T44" fmla="*/ 52 w 1684"/>
                    <a:gd name="T45" fmla="*/ 48 h 880"/>
                    <a:gd name="T46" fmla="*/ 109 w 1684"/>
                    <a:gd name="T47" fmla="*/ 0 h 880"/>
                    <a:gd name="T48" fmla="*/ 78 w 1684"/>
                    <a:gd name="T49" fmla="*/ 0 h 880"/>
                    <a:gd name="T50" fmla="*/ 78 w 1684"/>
                    <a:gd name="T51" fmla="*/ 0 h 8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92" name="Freeform 31"/>
                <p:cNvSpPr>
                  <a:spLocks/>
                </p:cNvSpPr>
                <p:nvPr userDrawn="1"/>
              </p:nvSpPr>
              <p:spPr bwMode="auto">
                <a:xfrm>
                  <a:off x="106" y="3770"/>
                  <a:ext cx="80" cy="167"/>
                </a:xfrm>
                <a:custGeom>
                  <a:avLst/>
                  <a:gdLst>
                    <a:gd name="T0" fmla="*/ 58 w 160"/>
                    <a:gd name="T1" fmla="*/ 0 h 335"/>
                    <a:gd name="T2" fmla="*/ 10 w 160"/>
                    <a:gd name="T3" fmla="*/ 53 h 335"/>
                    <a:gd name="T4" fmla="*/ 0 w 160"/>
                    <a:gd name="T5" fmla="*/ 115 h 335"/>
                    <a:gd name="T6" fmla="*/ 17 w 160"/>
                    <a:gd name="T7" fmla="*/ 157 h 335"/>
                    <a:gd name="T8" fmla="*/ 47 w 160"/>
                    <a:gd name="T9" fmla="*/ 167 h 335"/>
                    <a:gd name="T10" fmla="*/ 38 w 160"/>
                    <a:gd name="T11" fmla="*/ 77 h 335"/>
                    <a:gd name="T12" fmla="*/ 80 w 160"/>
                    <a:gd name="T13" fmla="*/ 8 h 335"/>
                    <a:gd name="T14" fmla="*/ 58 w 160"/>
                    <a:gd name="T15" fmla="*/ 0 h 335"/>
                    <a:gd name="T16" fmla="*/ 58 w 160"/>
                    <a:gd name="T17" fmla="*/ 0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93" name="Freeform 32"/>
                <p:cNvSpPr>
                  <a:spLocks/>
                </p:cNvSpPr>
                <p:nvPr userDrawn="1"/>
              </p:nvSpPr>
              <p:spPr bwMode="auto">
                <a:xfrm>
                  <a:off x="449" y="3490"/>
                  <a:ext cx="322" cy="594"/>
                </a:xfrm>
                <a:custGeom>
                  <a:avLst/>
                  <a:gdLst>
                    <a:gd name="T0" fmla="*/ 109 w 642"/>
                    <a:gd name="T1" fmla="*/ 448 h 1188"/>
                    <a:gd name="T2" fmla="*/ 0 w 642"/>
                    <a:gd name="T3" fmla="*/ 62 h 1188"/>
                    <a:gd name="T4" fmla="*/ 41 w 642"/>
                    <a:gd name="T5" fmla="*/ 19 h 1188"/>
                    <a:gd name="T6" fmla="*/ 129 w 642"/>
                    <a:gd name="T7" fmla="*/ 0 h 1188"/>
                    <a:gd name="T8" fmla="*/ 200 w 642"/>
                    <a:gd name="T9" fmla="*/ 29 h 1188"/>
                    <a:gd name="T10" fmla="*/ 322 w 642"/>
                    <a:gd name="T11" fmla="*/ 594 h 1188"/>
                    <a:gd name="T12" fmla="*/ 278 w 642"/>
                    <a:gd name="T13" fmla="*/ 546 h 1188"/>
                    <a:gd name="T14" fmla="*/ 178 w 642"/>
                    <a:gd name="T15" fmla="*/ 49 h 1188"/>
                    <a:gd name="T16" fmla="*/ 113 w 642"/>
                    <a:gd name="T17" fmla="*/ 31 h 1188"/>
                    <a:gd name="T18" fmla="*/ 60 w 642"/>
                    <a:gd name="T19" fmla="*/ 37 h 1188"/>
                    <a:gd name="T20" fmla="*/ 38 w 642"/>
                    <a:gd name="T21" fmla="*/ 71 h 1188"/>
                    <a:gd name="T22" fmla="*/ 153 w 642"/>
                    <a:gd name="T23" fmla="*/ 462 h 1188"/>
                    <a:gd name="T24" fmla="*/ 109 w 642"/>
                    <a:gd name="T25" fmla="*/ 448 h 1188"/>
                    <a:gd name="T26" fmla="*/ 109 w 642"/>
                    <a:gd name="T27" fmla="*/ 448 h 1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94" name="Freeform 33"/>
                <p:cNvSpPr>
                  <a:spLocks/>
                </p:cNvSpPr>
                <p:nvPr userDrawn="1"/>
              </p:nvSpPr>
              <p:spPr bwMode="auto">
                <a:xfrm>
                  <a:off x="578" y="3650"/>
                  <a:ext cx="96" cy="252"/>
                </a:xfrm>
                <a:custGeom>
                  <a:avLst/>
                  <a:gdLst>
                    <a:gd name="T0" fmla="*/ 0 w 192"/>
                    <a:gd name="T1" fmla="*/ 14 h 504"/>
                    <a:gd name="T2" fmla="*/ 38 w 192"/>
                    <a:gd name="T3" fmla="*/ 97 h 504"/>
                    <a:gd name="T4" fmla="*/ 57 w 192"/>
                    <a:gd name="T5" fmla="*/ 159 h 504"/>
                    <a:gd name="T6" fmla="*/ 58 w 192"/>
                    <a:gd name="T7" fmla="*/ 252 h 504"/>
                    <a:gd name="T8" fmla="*/ 96 w 192"/>
                    <a:gd name="T9" fmla="*/ 252 h 504"/>
                    <a:gd name="T10" fmla="*/ 94 w 192"/>
                    <a:gd name="T11" fmla="*/ 180 h 504"/>
                    <a:gd name="T12" fmla="*/ 81 w 192"/>
                    <a:gd name="T13" fmla="*/ 104 h 504"/>
                    <a:gd name="T14" fmla="*/ 50 w 192"/>
                    <a:gd name="T15" fmla="*/ 30 h 504"/>
                    <a:gd name="T16" fmla="*/ 32 w 192"/>
                    <a:gd name="T17" fmla="*/ 0 h 504"/>
                    <a:gd name="T18" fmla="*/ 0 w 192"/>
                    <a:gd name="T19" fmla="*/ 14 h 504"/>
                    <a:gd name="T20" fmla="*/ 0 w 192"/>
                    <a:gd name="T21" fmla="*/ 14 h 5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95" name="Freeform 34"/>
                <p:cNvSpPr>
                  <a:spLocks/>
                </p:cNvSpPr>
                <p:nvPr userDrawn="1"/>
              </p:nvSpPr>
              <p:spPr bwMode="auto">
                <a:xfrm>
                  <a:off x="328" y="3630"/>
                  <a:ext cx="195" cy="135"/>
                </a:xfrm>
                <a:custGeom>
                  <a:avLst/>
                  <a:gdLst>
                    <a:gd name="T0" fmla="*/ 149 w 390"/>
                    <a:gd name="T1" fmla="*/ 0 h 269"/>
                    <a:gd name="T2" fmla="*/ 129 w 390"/>
                    <a:gd name="T3" fmla="*/ 9 h 269"/>
                    <a:gd name="T4" fmla="*/ 127 w 390"/>
                    <a:gd name="T5" fmla="*/ 33 h 269"/>
                    <a:gd name="T6" fmla="*/ 0 w 390"/>
                    <a:gd name="T7" fmla="*/ 85 h 269"/>
                    <a:gd name="T8" fmla="*/ 0 w 390"/>
                    <a:gd name="T9" fmla="*/ 111 h 269"/>
                    <a:gd name="T10" fmla="*/ 142 w 390"/>
                    <a:gd name="T11" fmla="*/ 113 h 269"/>
                    <a:gd name="T12" fmla="*/ 160 w 390"/>
                    <a:gd name="T13" fmla="*/ 135 h 269"/>
                    <a:gd name="T14" fmla="*/ 195 w 390"/>
                    <a:gd name="T15" fmla="*/ 133 h 269"/>
                    <a:gd name="T16" fmla="*/ 192 w 390"/>
                    <a:gd name="T17" fmla="*/ 95 h 269"/>
                    <a:gd name="T18" fmla="*/ 58 w 390"/>
                    <a:gd name="T19" fmla="*/ 88 h 269"/>
                    <a:gd name="T20" fmla="*/ 167 w 390"/>
                    <a:gd name="T21" fmla="*/ 45 h 269"/>
                    <a:gd name="T22" fmla="*/ 149 w 390"/>
                    <a:gd name="T23" fmla="*/ 0 h 269"/>
                    <a:gd name="T24" fmla="*/ 149 w 390"/>
                    <a:gd name="T25" fmla="*/ 0 h 2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96" name="Freeform 35"/>
                <p:cNvSpPr>
                  <a:spLocks/>
                </p:cNvSpPr>
                <p:nvPr userDrawn="1"/>
              </p:nvSpPr>
              <p:spPr bwMode="auto">
                <a:xfrm>
                  <a:off x="658" y="3538"/>
                  <a:ext cx="471" cy="212"/>
                </a:xfrm>
                <a:custGeom>
                  <a:avLst/>
                  <a:gdLst>
                    <a:gd name="T0" fmla="*/ 0 w 941"/>
                    <a:gd name="T1" fmla="*/ 66 h 424"/>
                    <a:gd name="T2" fmla="*/ 432 w 941"/>
                    <a:gd name="T3" fmla="*/ 0 h 424"/>
                    <a:gd name="T4" fmla="*/ 463 w 941"/>
                    <a:gd name="T5" fmla="*/ 39 h 424"/>
                    <a:gd name="T6" fmla="*/ 471 w 941"/>
                    <a:gd name="T7" fmla="*/ 91 h 424"/>
                    <a:gd name="T8" fmla="*/ 452 w 941"/>
                    <a:gd name="T9" fmla="*/ 141 h 424"/>
                    <a:gd name="T10" fmla="*/ 29 w 941"/>
                    <a:gd name="T11" fmla="*/ 212 h 424"/>
                    <a:gd name="T12" fmla="*/ 27 w 941"/>
                    <a:gd name="T13" fmla="*/ 192 h 424"/>
                    <a:gd name="T14" fmla="*/ 432 w 941"/>
                    <a:gd name="T15" fmla="*/ 121 h 424"/>
                    <a:gd name="T16" fmla="*/ 447 w 941"/>
                    <a:gd name="T17" fmla="*/ 73 h 424"/>
                    <a:gd name="T18" fmla="*/ 420 w 941"/>
                    <a:gd name="T19" fmla="*/ 29 h 424"/>
                    <a:gd name="T20" fmla="*/ 0 w 941"/>
                    <a:gd name="T21" fmla="*/ 93 h 424"/>
                    <a:gd name="T22" fmla="*/ 0 w 941"/>
                    <a:gd name="T23" fmla="*/ 66 h 424"/>
                    <a:gd name="T24" fmla="*/ 0 w 941"/>
                    <a:gd name="T25" fmla="*/ 66 h 4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97" name="Freeform 36"/>
                <p:cNvSpPr>
                  <a:spLocks/>
                </p:cNvSpPr>
                <p:nvPr userDrawn="1"/>
              </p:nvSpPr>
              <p:spPr bwMode="auto">
                <a:xfrm>
                  <a:off x="717" y="3606"/>
                  <a:ext cx="245" cy="86"/>
                </a:xfrm>
                <a:custGeom>
                  <a:avLst/>
                  <a:gdLst>
                    <a:gd name="T0" fmla="*/ 0 w 488"/>
                    <a:gd name="T1" fmla="*/ 63 h 173"/>
                    <a:gd name="T2" fmla="*/ 33 w 488"/>
                    <a:gd name="T3" fmla="*/ 86 h 173"/>
                    <a:gd name="T4" fmla="*/ 111 w 488"/>
                    <a:gd name="T5" fmla="*/ 83 h 173"/>
                    <a:gd name="T6" fmla="*/ 210 w 488"/>
                    <a:gd name="T7" fmla="*/ 58 h 173"/>
                    <a:gd name="T8" fmla="*/ 245 w 488"/>
                    <a:gd name="T9" fmla="*/ 21 h 173"/>
                    <a:gd name="T10" fmla="*/ 222 w 488"/>
                    <a:gd name="T11" fmla="*/ 1 h 173"/>
                    <a:gd name="T12" fmla="*/ 127 w 488"/>
                    <a:gd name="T13" fmla="*/ 0 h 173"/>
                    <a:gd name="T14" fmla="*/ 55 w 488"/>
                    <a:gd name="T15" fmla="*/ 6 h 173"/>
                    <a:gd name="T16" fmla="*/ 8 w 488"/>
                    <a:gd name="T17" fmla="*/ 38 h 173"/>
                    <a:gd name="T18" fmla="*/ 56 w 488"/>
                    <a:gd name="T19" fmla="*/ 47 h 173"/>
                    <a:gd name="T20" fmla="*/ 138 w 488"/>
                    <a:gd name="T21" fmla="*/ 26 h 173"/>
                    <a:gd name="T22" fmla="*/ 209 w 488"/>
                    <a:gd name="T23" fmla="*/ 26 h 173"/>
                    <a:gd name="T24" fmla="*/ 135 w 488"/>
                    <a:gd name="T25" fmla="*/ 55 h 173"/>
                    <a:gd name="T26" fmla="*/ 71 w 488"/>
                    <a:gd name="T27" fmla="*/ 63 h 173"/>
                    <a:gd name="T28" fmla="*/ 0 w 488"/>
                    <a:gd name="T29" fmla="*/ 63 h 173"/>
                    <a:gd name="T30" fmla="*/ 0 w 488"/>
                    <a:gd name="T31" fmla="*/ 63 h 1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grpSp>
      </p:grpSp>
      <p:grpSp>
        <p:nvGrpSpPr>
          <p:cNvPr id="2059" name="Group 37"/>
          <p:cNvGrpSpPr>
            <a:grpSpLocks/>
          </p:cNvGrpSpPr>
          <p:nvPr/>
        </p:nvGrpSpPr>
        <p:grpSpPr bwMode="auto">
          <a:xfrm>
            <a:off x="8680450" y="2116138"/>
            <a:ext cx="385763" cy="4308475"/>
            <a:chOff x="5468" y="1333"/>
            <a:chExt cx="243" cy="2714"/>
          </a:xfrm>
        </p:grpSpPr>
        <p:sp>
          <p:nvSpPr>
            <p:cNvPr id="2073" name="Freeform 38"/>
            <p:cNvSpPr>
              <a:spLocks/>
            </p:cNvSpPr>
            <p:nvPr userDrawn="1"/>
          </p:nvSpPr>
          <p:spPr bwMode="auto">
            <a:xfrm flipH="1">
              <a:off x="5468" y="2620"/>
              <a:ext cx="205" cy="1427"/>
            </a:xfrm>
            <a:custGeom>
              <a:avLst/>
              <a:gdLst>
                <a:gd name="T0" fmla="*/ 184 w 772"/>
                <a:gd name="T1" fmla="*/ 1379 h 3266"/>
                <a:gd name="T2" fmla="*/ 101 w 772"/>
                <a:gd name="T3" fmla="*/ 1287 h 3266"/>
                <a:gd name="T4" fmla="*/ 85 w 772"/>
                <a:gd name="T5" fmla="*/ 1216 h 3266"/>
                <a:gd name="T6" fmla="*/ 99 w 772"/>
                <a:gd name="T7" fmla="*/ 1111 h 3266"/>
                <a:gd name="T8" fmla="*/ 157 w 772"/>
                <a:gd name="T9" fmla="*/ 984 h 3266"/>
                <a:gd name="T10" fmla="*/ 170 w 772"/>
                <a:gd name="T11" fmla="*/ 904 h 3266"/>
                <a:gd name="T12" fmla="*/ 157 w 772"/>
                <a:gd name="T13" fmla="*/ 851 h 3266"/>
                <a:gd name="T14" fmla="*/ 106 w 772"/>
                <a:gd name="T15" fmla="*/ 812 h 3266"/>
                <a:gd name="T16" fmla="*/ 96 w 772"/>
                <a:gd name="T17" fmla="*/ 763 h 3266"/>
                <a:gd name="T18" fmla="*/ 114 w 772"/>
                <a:gd name="T19" fmla="*/ 693 h 3266"/>
                <a:gd name="T20" fmla="*/ 197 w 772"/>
                <a:gd name="T21" fmla="*/ 505 h 3266"/>
                <a:gd name="T22" fmla="*/ 205 w 772"/>
                <a:gd name="T23" fmla="*/ 413 h 3266"/>
                <a:gd name="T24" fmla="*/ 184 w 772"/>
                <a:gd name="T25" fmla="*/ 312 h 3266"/>
                <a:gd name="T26" fmla="*/ 114 w 772"/>
                <a:gd name="T27" fmla="*/ 263 h 3266"/>
                <a:gd name="T28" fmla="*/ 53 w 772"/>
                <a:gd name="T29" fmla="*/ 184 h 3266"/>
                <a:gd name="T30" fmla="*/ 0 w 772"/>
                <a:gd name="T31" fmla="*/ 0 h 3266"/>
                <a:gd name="T32" fmla="*/ 8 w 772"/>
                <a:gd name="T33" fmla="*/ 167 h 3266"/>
                <a:gd name="T34" fmla="*/ 48 w 772"/>
                <a:gd name="T35" fmla="*/ 267 h 3266"/>
                <a:gd name="T36" fmla="*/ 101 w 772"/>
                <a:gd name="T37" fmla="*/ 329 h 3266"/>
                <a:gd name="T38" fmla="*/ 160 w 772"/>
                <a:gd name="T39" fmla="*/ 364 h 3266"/>
                <a:gd name="T40" fmla="*/ 163 w 772"/>
                <a:gd name="T41" fmla="*/ 456 h 3266"/>
                <a:gd name="T42" fmla="*/ 133 w 772"/>
                <a:gd name="T43" fmla="*/ 553 h 3266"/>
                <a:gd name="T44" fmla="*/ 64 w 772"/>
                <a:gd name="T45" fmla="*/ 724 h 3266"/>
                <a:gd name="T46" fmla="*/ 61 w 772"/>
                <a:gd name="T47" fmla="*/ 834 h 3266"/>
                <a:gd name="T48" fmla="*/ 125 w 772"/>
                <a:gd name="T49" fmla="*/ 895 h 3266"/>
                <a:gd name="T50" fmla="*/ 122 w 772"/>
                <a:gd name="T51" fmla="*/ 952 h 3266"/>
                <a:gd name="T52" fmla="*/ 66 w 772"/>
                <a:gd name="T53" fmla="*/ 1071 h 3266"/>
                <a:gd name="T54" fmla="*/ 42 w 772"/>
                <a:gd name="T55" fmla="*/ 1185 h 3266"/>
                <a:gd name="T56" fmla="*/ 64 w 772"/>
                <a:gd name="T57" fmla="*/ 1308 h 3266"/>
                <a:gd name="T58" fmla="*/ 114 w 772"/>
                <a:gd name="T59" fmla="*/ 1374 h 3266"/>
                <a:gd name="T60" fmla="*/ 178 w 772"/>
                <a:gd name="T61" fmla="*/ 1427 h 3266"/>
                <a:gd name="T62" fmla="*/ 184 w 772"/>
                <a:gd name="T63" fmla="*/ 1379 h 3266"/>
                <a:gd name="T64" fmla="*/ 184 w 772"/>
                <a:gd name="T65" fmla="*/ 1379 h 32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74" name="Freeform 39"/>
            <p:cNvSpPr>
              <a:spLocks/>
            </p:cNvSpPr>
            <p:nvPr userDrawn="1"/>
          </p:nvSpPr>
          <p:spPr bwMode="auto">
            <a:xfrm flipH="1">
              <a:off x="5506" y="1333"/>
              <a:ext cx="205" cy="1633"/>
            </a:xfrm>
            <a:custGeom>
              <a:avLst/>
              <a:gdLst>
                <a:gd name="T0" fmla="*/ 184 w 772"/>
                <a:gd name="T1" fmla="*/ 1578 h 3266"/>
                <a:gd name="T2" fmla="*/ 101 w 772"/>
                <a:gd name="T3" fmla="*/ 1473 h 3266"/>
                <a:gd name="T4" fmla="*/ 85 w 772"/>
                <a:gd name="T5" fmla="*/ 1392 h 3266"/>
                <a:gd name="T6" fmla="*/ 99 w 772"/>
                <a:gd name="T7" fmla="*/ 1271 h 3266"/>
                <a:gd name="T8" fmla="*/ 157 w 772"/>
                <a:gd name="T9" fmla="*/ 1126 h 3266"/>
                <a:gd name="T10" fmla="*/ 170 w 772"/>
                <a:gd name="T11" fmla="*/ 1035 h 3266"/>
                <a:gd name="T12" fmla="*/ 157 w 772"/>
                <a:gd name="T13" fmla="*/ 974 h 3266"/>
                <a:gd name="T14" fmla="*/ 106 w 772"/>
                <a:gd name="T15" fmla="*/ 930 h 3266"/>
                <a:gd name="T16" fmla="*/ 96 w 772"/>
                <a:gd name="T17" fmla="*/ 874 h 3266"/>
                <a:gd name="T18" fmla="*/ 114 w 772"/>
                <a:gd name="T19" fmla="*/ 794 h 3266"/>
                <a:gd name="T20" fmla="*/ 197 w 772"/>
                <a:gd name="T21" fmla="*/ 578 h 3266"/>
                <a:gd name="T22" fmla="*/ 205 w 772"/>
                <a:gd name="T23" fmla="*/ 473 h 3266"/>
                <a:gd name="T24" fmla="*/ 184 w 772"/>
                <a:gd name="T25" fmla="*/ 357 h 3266"/>
                <a:gd name="T26" fmla="*/ 114 w 772"/>
                <a:gd name="T27" fmla="*/ 302 h 3266"/>
                <a:gd name="T28" fmla="*/ 53 w 772"/>
                <a:gd name="T29" fmla="*/ 211 h 3266"/>
                <a:gd name="T30" fmla="*/ 0 w 772"/>
                <a:gd name="T31" fmla="*/ 0 h 3266"/>
                <a:gd name="T32" fmla="*/ 8 w 772"/>
                <a:gd name="T33" fmla="*/ 191 h 3266"/>
                <a:gd name="T34" fmla="*/ 48 w 772"/>
                <a:gd name="T35" fmla="*/ 306 h 3266"/>
                <a:gd name="T36" fmla="*/ 101 w 772"/>
                <a:gd name="T37" fmla="*/ 377 h 3266"/>
                <a:gd name="T38" fmla="*/ 160 w 772"/>
                <a:gd name="T39" fmla="*/ 417 h 3266"/>
                <a:gd name="T40" fmla="*/ 163 w 772"/>
                <a:gd name="T41" fmla="*/ 522 h 3266"/>
                <a:gd name="T42" fmla="*/ 133 w 772"/>
                <a:gd name="T43" fmla="*/ 633 h 3266"/>
                <a:gd name="T44" fmla="*/ 64 w 772"/>
                <a:gd name="T45" fmla="*/ 829 h 3266"/>
                <a:gd name="T46" fmla="*/ 61 w 772"/>
                <a:gd name="T47" fmla="*/ 955 h 3266"/>
                <a:gd name="T48" fmla="*/ 125 w 772"/>
                <a:gd name="T49" fmla="*/ 1025 h 3266"/>
                <a:gd name="T50" fmla="*/ 122 w 772"/>
                <a:gd name="T51" fmla="*/ 1090 h 3266"/>
                <a:gd name="T52" fmla="*/ 66 w 772"/>
                <a:gd name="T53" fmla="*/ 1226 h 3266"/>
                <a:gd name="T54" fmla="*/ 42 w 772"/>
                <a:gd name="T55" fmla="*/ 1357 h 3266"/>
                <a:gd name="T56" fmla="*/ 64 w 772"/>
                <a:gd name="T57" fmla="*/ 1497 h 3266"/>
                <a:gd name="T58" fmla="*/ 114 w 772"/>
                <a:gd name="T59" fmla="*/ 1572 h 3266"/>
                <a:gd name="T60" fmla="*/ 178 w 772"/>
                <a:gd name="T61" fmla="*/ 1633 h 3266"/>
                <a:gd name="T62" fmla="*/ 184 w 772"/>
                <a:gd name="T63" fmla="*/ 1578 h 3266"/>
                <a:gd name="T64" fmla="*/ 184 w 772"/>
                <a:gd name="T65" fmla="*/ 1578 h 32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grpSp>
        <p:nvGrpSpPr>
          <p:cNvPr id="2060" name="Group 40"/>
          <p:cNvGrpSpPr>
            <a:grpSpLocks/>
          </p:cNvGrpSpPr>
          <p:nvPr/>
        </p:nvGrpSpPr>
        <p:grpSpPr bwMode="auto">
          <a:xfrm>
            <a:off x="7318375" y="90488"/>
            <a:ext cx="2133600" cy="1911350"/>
            <a:chOff x="4610" y="57"/>
            <a:chExt cx="1344" cy="1204"/>
          </a:xfrm>
        </p:grpSpPr>
        <p:grpSp>
          <p:nvGrpSpPr>
            <p:cNvPr id="2061" name="Group 41"/>
            <p:cNvGrpSpPr>
              <a:grpSpLocks/>
            </p:cNvGrpSpPr>
            <p:nvPr userDrawn="1"/>
          </p:nvGrpSpPr>
          <p:grpSpPr bwMode="auto">
            <a:xfrm>
              <a:off x="4610" y="57"/>
              <a:ext cx="1344" cy="1204"/>
              <a:chOff x="4610" y="57"/>
              <a:chExt cx="1344" cy="1204"/>
            </a:xfrm>
          </p:grpSpPr>
          <p:sp>
            <p:nvSpPr>
              <p:cNvPr id="2063" name="Freeform 42"/>
              <p:cNvSpPr>
                <a:spLocks/>
              </p:cNvSpPr>
              <p:nvPr userDrawn="1"/>
            </p:nvSpPr>
            <p:spPr bwMode="auto">
              <a:xfrm rot="-3172564">
                <a:off x="5430" y="1086"/>
                <a:ext cx="62" cy="288"/>
              </a:xfrm>
              <a:custGeom>
                <a:avLst/>
                <a:gdLst>
                  <a:gd name="T0" fmla="*/ 31 w 245"/>
                  <a:gd name="T1" fmla="*/ 3 h 806"/>
                  <a:gd name="T2" fmla="*/ 33 w 245"/>
                  <a:gd name="T3" fmla="*/ 122 h 806"/>
                  <a:gd name="T4" fmla="*/ 0 w 245"/>
                  <a:gd name="T5" fmla="*/ 288 h 806"/>
                  <a:gd name="T6" fmla="*/ 20 w 245"/>
                  <a:gd name="T7" fmla="*/ 282 h 806"/>
                  <a:gd name="T8" fmla="*/ 55 w 245"/>
                  <a:gd name="T9" fmla="*/ 134 h 806"/>
                  <a:gd name="T10" fmla="*/ 62 w 245"/>
                  <a:gd name="T11" fmla="*/ 0 h 806"/>
                  <a:gd name="T12" fmla="*/ 31 w 245"/>
                  <a:gd name="T13" fmla="*/ 3 h 806"/>
                  <a:gd name="T14" fmla="*/ 31 w 245"/>
                  <a:gd name="T15" fmla="*/ 3 h 8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5" h="806">
                    <a:moveTo>
                      <a:pt x="123" y="9"/>
                    </a:moveTo>
                    <a:lnTo>
                      <a:pt x="131" y="342"/>
                    </a:lnTo>
                    <a:lnTo>
                      <a:pt x="0" y="806"/>
                    </a:lnTo>
                    <a:lnTo>
                      <a:pt x="79" y="789"/>
                    </a:lnTo>
                    <a:lnTo>
                      <a:pt x="218" y="376"/>
                    </a:lnTo>
                    <a:lnTo>
                      <a:pt x="245" y="0"/>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nvGrpSpPr>
              <p:cNvPr id="2064" name="Group 43"/>
              <p:cNvGrpSpPr>
                <a:grpSpLocks/>
              </p:cNvGrpSpPr>
              <p:nvPr userDrawn="1"/>
            </p:nvGrpSpPr>
            <p:grpSpPr bwMode="auto">
              <a:xfrm>
                <a:off x="4610" y="57"/>
                <a:ext cx="1344" cy="985"/>
                <a:chOff x="4610" y="57"/>
                <a:chExt cx="1344" cy="985"/>
              </a:xfrm>
            </p:grpSpPr>
            <p:sp>
              <p:nvSpPr>
                <p:cNvPr id="2065" name="Freeform 44"/>
                <p:cNvSpPr>
                  <a:spLocks/>
                </p:cNvSpPr>
                <p:nvPr userDrawn="1"/>
              </p:nvSpPr>
              <p:spPr bwMode="auto">
                <a:xfrm rot="-3172564">
                  <a:off x="4966" y="71"/>
                  <a:ext cx="153" cy="125"/>
                </a:xfrm>
                <a:custGeom>
                  <a:avLst/>
                  <a:gdLst>
                    <a:gd name="T0" fmla="*/ 0 w 604"/>
                    <a:gd name="T1" fmla="*/ 0 h 349"/>
                    <a:gd name="T2" fmla="*/ 75 w 604"/>
                    <a:gd name="T3" fmla="*/ 66 h 349"/>
                    <a:gd name="T4" fmla="*/ 127 w 604"/>
                    <a:gd name="T5" fmla="*/ 125 h 349"/>
                    <a:gd name="T6" fmla="*/ 153 w 604"/>
                    <a:gd name="T7" fmla="*/ 50 h 349"/>
                    <a:gd name="T8" fmla="*/ 91 w 604"/>
                    <a:gd name="T9" fmla="*/ 3 h 349"/>
                    <a:gd name="T10" fmla="*/ 118 w 604"/>
                    <a:gd name="T11" fmla="*/ 66 h 349"/>
                    <a:gd name="T12" fmla="*/ 33 w 604"/>
                    <a:gd name="T13" fmla="*/ 6 h 349"/>
                    <a:gd name="T14" fmla="*/ 0 w 604"/>
                    <a:gd name="T15" fmla="*/ 0 h 349"/>
                    <a:gd name="T16" fmla="*/ 0 w 604"/>
                    <a:gd name="T17" fmla="*/ 0 h 3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4" h="349">
                      <a:moveTo>
                        <a:pt x="0" y="0"/>
                      </a:moveTo>
                      <a:lnTo>
                        <a:pt x="298" y="184"/>
                      </a:lnTo>
                      <a:lnTo>
                        <a:pt x="500" y="349"/>
                      </a:lnTo>
                      <a:lnTo>
                        <a:pt x="604" y="140"/>
                      </a:lnTo>
                      <a:lnTo>
                        <a:pt x="359" y="9"/>
                      </a:lnTo>
                      <a:lnTo>
                        <a:pt x="464" y="184"/>
                      </a:lnTo>
                      <a:lnTo>
                        <a:pt x="131" y="17"/>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66" name="Freeform 45"/>
                <p:cNvSpPr>
                  <a:spLocks/>
                </p:cNvSpPr>
                <p:nvPr userDrawn="1"/>
              </p:nvSpPr>
              <p:spPr bwMode="auto">
                <a:xfrm rot="-3172564">
                  <a:off x="5050" y="330"/>
                  <a:ext cx="269" cy="438"/>
                </a:xfrm>
                <a:custGeom>
                  <a:avLst/>
                  <a:gdLst>
                    <a:gd name="T0" fmla="*/ 187 w 1064"/>
                    <a:gd name="T1" fmla="*/ 46 h 1230"/>
                    <a:gd name="T2" fmla="*/ 123 w 1064"/>
                    <a:gd name="T3" fmla="*/ 125 h 1230"/>
                    <a:gd name="T4" fmla="*/ 41 w 1064"/>
                    <a:gd name="T5" fmla="*/ 271 h 1230"/>
                    <a:gd name="T6" fmla="*/ 0 w 1064"/>
                    <a:gd name="T7" fmla="*/ 392 h 1230"/>
                    <a:gd name="T8" fmla="*/ 15 w 1064"/>
                    <a:gd name="T9" fmla="*/ 438 h 1230"/>
                    <a:gd name="T10" fmla="*/ 66 w 1064"/>
                    <a:gd name="T11" fmla="*/ 428 h 1230"/>
                    <a:gd name="T12" fmla="*/ 146 w 1064"/>
                    <a:gd name="T13" fmla="*/ 325 h 1230"/>
                    <a:gd name="T14" fmla="*/ 221 w 1064"/>
                    <a:gd name="T15" fmla="*/ 190 h 1230"/>
                    <a:gd name="T16" fmla="*/ 261 w 1064"/>
                    <a:gd name="T17" fmla="*/ 96 h 1230"/>
                    <a:gd name="T18" fmla="*/ 269 w 1064"/>
                    <a:gd name="T19" fmla="*/ 30 h 1230"/>
                    <a:gd name="T20" fmla="*/ 247 w 1064"/>
                    <a:gd name="T21" fmla="*/ 0 h 1230"/>
                    <a:gd name="T22" fmla="*/ 211 w 1064"/>
                    <a:gd name="T23" fmla="*/ 23 h 1230"/>
                    <a:gd name="T24" fmla="*/ 245 w 1064"/>
                    <a:gd name="T25" fmla="*/ 38 h 1230"/>
                    <a:gd name="T26" fmla="*/ 221 w 1064"/>
                    <a:gd name="T27" fmla="*/ 125 h 1230"/>
                    <a:gd name="T28" fmla="*/ 174 w 1064"/>
                    <a:gd name="T29" fmla="*/ 234 h 1230"/>
                    <a:gd name="T30" fmla="*/ 88 w 1064"/>
                    <a:gd name="T31" fmla="*/ 359 h 1230"/>
                    <a:gd name="T32" fmla="*/ 29 w 1064"/>
                    <a:gd name="T33" fmla="*/ 397 h 1230"/>
                    <a:gd name="T34" fmla="*/ 34 w 1064"/>
                    <a:gd name="T35" fmla="*/ 336 h 1230"/>
                    <a:gd name="T36" fmla="*/ 110 w 1064"/>
                    <a:gd name="T37" fmla="*/ 179 h 1230"/>
                    <a:gd name="T38" fmla="*/ 210 w 1064"/>
                    <a:gd name="T39" fmla="*/ 42 h 1230"/>
                    <a:gd name="T40" fmla="*/ 187 w 1064"/>
                    <a:gd name="T41" fmla="*/ 46 h 1230"/>
                    <a:gd name="T42" fmla="*/ 187 w 1064"/>
                    <a:gd name="T43" fmla="*/ 46 h 12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67" name="Freeform 46"/>
                <p:cNvSpPr>
                  <a:spLocks/>
                </p:cNvSpPr>
                <p:nvPr userDrawn="1"/>
              </p:nvSpPr>
              <p:spPr bwMode="auto">
                <a:xfrm rot="-3172564">
                  <a:off x="4860" y="180"/>
                  <a:ext cx="505" cy="898"/>
                </a:xfrm>
                <a:custGeom>
                  <a:avLst/>
                  <a:gdLst>
                    <a:gd name="T0" fmla="*/ 490 w 2002"/>
                    <a:gd name="T1" fmla="*/ 0 h 2521"/>
                    <a:gd name="T2" fmla="*/ 0 w 2002"/>
                    <a:gd name="T3" fmla="*/ 898 h 2521"/>
                    <a:gd name="T4" fmla="*/ 48 w 2002"/>
                    <a:gd name="T5" fmla="*/ 873 h 2521"/>
                    <a:gd name="T6" fmla="*/ 505 w 2002"/>
                    <a:gd name="T7" fmla="*/ 22 h 2521"/>
                    <a:gd name="T8" fmla="*/ 490 w 2002"/>
                    <a:gd name="T9" fmla="*/ 0 h 2521"/>
                    <a:gd name="T10" fmla="*/ 490 w 2002"/>
                    <a:gd name="T11" fmla="*/ 0 h 2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02" h="2521">
                      <a:moveTo>
                        <a:pt x="1941" y="0"/>
                      </a:moveTo>
                      <a:lnTo>
                        <a:pt x="0" y="2521"/>
                      </a:lnTo>
                      <a:lnTo>
                        <a:pt x="192" y="2450"/>
                      </a:lnTo>
                      <a:lnTo>
                        <a:pt x="2002" y="61"/>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68" name="Freeform 47"/>
                <p:cNvSpPr>
                  <a:spLocks/>
                </p:cNvSpPr>
                <p:nvPr userDrawn="1"/>
              </p:nvSpPr>
              <p:spPr bwMode="auto">
                <a:xfrm rot="-3172564">
                  <a:off x="4903" y="-19"/>
                  <a:ext cx="758" cy="1344"/>
                </a:xfrm>
                <a:custGeom>
                  <a:avLst/>
                  <a:gdLst>
                    <a:gd name="T0" fmla="*/ 24 w 3007"/>
                    <a:gd name="T1" fmla="*/ 1014 h 3771"/>
                    <a:gd name="T2" fmla="*/ 99 w 3007"/>
                    <a:gd name="T3" fmla="*/ 1010 h 3771"/>
                    <a:gd name="T4" fmla="*/ 207 w 3007"/>
                    <a:gd name="T5" fmla="*/ 1072 h 3771"/>
                    <a:gd name="T6" fmla="*/ 172 w 3007"/>
                    <a:gd name="T7" fmla="*/ 1004 h 3771"/>
                    <a:gd name="T8" fmla="*/ 93 w 3007"/>
                    <a:gd name="T9" fmla="*/ 963 h 3771"/>
                    <a:gd name="T10" fmla="*/ 161 w 3007"/>
                    <a:gd name="T11" fmla="*/ 969 h 3771"/>
                    <a:gd name="T12" fmla="*/ 247 w 3007"/>
                    <a:gd name="T13" fmla="*/ 1023 h 3771"/>
                    <a:gd name="T14" fmla="*/ 721 w 3007"/>
                    <a:gd name="T15" fmla="*/ 150 h 3771"/>
                    <a:gd name="T16" fmla="*/ 650 w 3007"/>
                    <a:gd name="T17" fmla="*/ 53 h 3771"/>
                    <a:gd name="T18" fmla="*/ 582 w 3007"/>
                    <a:gd name="T19" fmla="*/ 0 h 3771"/>
                    <a:gd name="T20" fmla="*/ 679 w 3007"/>
                    <a:gd name="T21" fmla="*/ 28 h 3771"/>
                    <a:gd name="T22" fmla="*/ 758 w 3007"/>
                    <a:gd name="T23" fmla="*/ 153 h 3771"/>
                    <a:gd name="T24" fmla="*/ 209 w 3007"/>
                    <a:gd name="T25" fmla="*/ 1167 h 3771"/>
                    <a:gd name="T26" fmla="*/ 121 w 3007"/>
                    <a:gd name="T27" fmla="*/ 1216 h 3771"/>
                    <a:gd name="T28" fmla="*/ 26 w 3007"/>
                    <a:gd name="T29" fmla="*/ 1344 h 3771"/>
                    <a:gd name="T30" fmla="*/ 0 w 3007"/>
                    <a:gd name="T31" fmla="*/ 1307 h 3771"/>
                    <a:gd name="T32" fmla="*/ 33 w 3007"/>
                    <a:gd name="T33" fmla="*/ 1294 h 3771"/>
                    <a:gd name="T34" fmla="*/ 95 w 3007"/>
                    <a:gd name="T35" fmla="*/ 1206 h 3771"/>
                    <a:gd name="T36" fmla="*/ 42 w 3007"/>
                    <a:gd name="T37" fmla="*/ 1167 h 3771"/>
                    <a:gd name="T38" fmla="*/ 42 w 3007"/>
                    <a:gd name="T39" fmla="*/ 1132 h 3771"/>
                    <a:gd name="T40" fmla="*/ 104 w 3007"/>
                    <a:gd name="T41" fmla="*/ 1175 h 3771"/>
                    <a:gd name="T42" fmla="*/ 104 w 3007"/>
                    <a:gd name="T43" fmla="*/ 1136 h 3771"/>
                    <a:gd name="T44" fmla="*/ 152 w 3007"/>
                    <a:gd name="T45" fmla="*/ 1148 h 3771"/>
                    <a:gd name="T46" fmla="*/ 108 w 3007"/>
                    <a:gd name="T47" fmla="*/ 1097 h 3771"/>
                    <a:gd name="T48" fmla="*/ 159 w 3007"/>
                    <a:gd name="T49" fmla="*/ 1091 h 3771"/>
                    <a:gd name="T50" fmla="*/ 24 w 3007"/>
                    <a:gd name="T51" fmla="*/ 1014 h 3771"/>
                    <a:gd name="T52" fmla="*/ 24 w 3007"/>
                    <a:gd name="T53" fmla="*/ 1014 h 37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69" name="Freeform 48"/>
                <p:cNvSpPr>
                  <a:spLocks/>
                </p:cNvSpPr>
                <p:nvPr userDrawn="1"/>
              </p:nvSpPr>
              <p:spPr bwMode="auto">
                <a:xfrm rot="-3172564">
                  <a:off x="5299" y="895"/>
                  <a:ext cx="169" cy="122"/>
                </a:xfrm>
                <a:custGeom>
                  <a:avLst/>
                  <a:gdLst>
                    <a:gd name="T0" fmla="*/ 0 w 673"/>
                    <a:gd name="T1" fmla="*/ 29 h 342"/>
                    <a:gd name="T2" fmla="*/ 64 w 673"/>
                    <a:gd name="T3" fmla="*/ 38 h 342"/>
                    <a:gd name="T4" fmla="*/ 160 w 673"/>
                    <a:gd name="T5" fmla="*/ 122 h 342"/>
                    <a:gd name="T6" fmla="*/ 169 w 673"/>
                    <a:gd name="T7" fmla="*/ 103 h 342"/>
                    <a:gd name="T8" fmla="*/ 112 w 673"/>
                    <a:gd name="T9" fmla="*/ 41 h 342"/>
                    <a:gd name="T10" fmla="*/ 7 w 673"/>
                    <a:gd name="T11" fmla="*/ 0 h 342"/>
                    <a:gd name="T12" fmla="*/ 0 w 673"/>
                    <a:gd name="T13" fmla="*/ 29 h 342"/>
                    <a:gd name="T14" fmla="*/ 0 w 673"/>
                    <a:gd name="T15" fmla="*/ 29 h 3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3" h="342">
                      <a:moveTo>
                        <a:pt x="0" y="80"/>
                      </a:moveTo>
                      <a:lnTo>
                        <a:pt x="255" y="106"/>
                      </a:lnTo>
                      <a:lnTo>
                        <a:pt x="639" y="342"/>
                      </a:lnTo>
                      <a:lnTo>
                        <a:pt x="673" y="289"/>
                      </a:lnTo>
                      <a:lnTo>
                        <a:pt x="447" y="114"/>
                      </a:lnTo>
                      <a:lnTo>
                        <a:pt x="26" y="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70" name="Freeform 49"/>
                <p:cNvSpPr>
                  <a:spLocks/>
                </p:cNvSpPr>
                <p:nvPr userDrawn="1"/>
              </p:nvSpPr>
              <p:spPr bwMode="auto">
                <a:xfrm rot="-3172564">
                  <a:off x="5253" y="804"/>
                  <a:ext cx="181" cy="144"/>
                </a:xfrm>
                <a:custGeom>
                  <a:avLst/>
                  <a:gdLst>
                    <a:gd name="T0" fmla="*/ 0 w 716"/>
                    <a:gd name="T1" fmla="*/ 28 h 403"/>
                    <a:gd name="T2" fmla="*/ 86 w 716"/>
                    <a:gd name="T3" fmla="*/ 53 h 403"/>
                    <a:gd name="T4" fmla="*/ 161 w 716"/>
                    <a:gd name="T5" fmla="*/ 144 h 403"/>
                    <a:gd name="T6" fmla="*/ 181 w 716"/>
                    <a:gd name="T7" fmla="*/ 106 h 403"/>
                    <a:gd name="T8" fmla="*/ 106 w 716"/>
                    <a:gd name="T9" fmla="*/ 41 h 403"/>
                    <a:gd name="T10" fmla="*/ 18 w 716"/>
                    <a:gd name="T11" fmla="*/ 0 h 403"/>
                    <a:gd name="T12" fmla="*/ 0 w 716"/>
                    <a:gd name="T13" fmla="*/ 28 h 403"/>
                    <a:gd name="T14" fmla="*/ 0 w 716"/>
                    <a:gd name="T15" fmla="*/ 28 h 4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6" h="403">
                      <a:moveTo>
                        <a:pt x="0" y="78"/>
                      </a:moveTo>
                      <a:lnTo>
                        <a:pt x="340" y="148"/>
                      </a:lnTo>
                      <a:lnTo>
                        <a:pt x="638" y="403"/>
                      </a:lnTo>
                      <a:lnTo>
                        <a:pt x="716" y="296"/>
                      </a:lnTo>
                      <a:lnTo>
                        <a:pt x="420" y="114"/>
                      </a:lnTo>
                      <a:lnTo>
                        <a:pt x="70" y="0"/>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71" name="Freeform 50"/>
                <p:cNvSpPr>
                  <a:spLocks/>
                </p:cNvSpPr>
                <p:nvPr userDrawn="1"/>
              </p:nvSpPr>
              <p:spPr bwMode="auto">
                <a:xfrm rot="-3172564">
                  <a:off x="4985" y="210"/>
                  <a:ext cx="181" cy="147"/>
                </a:xfrm>
                <a:custGeom>
                  <a:avLst/>
                  <a:gdLst>
                    <a:gd name="T0" fmla="*/ 0 w 717"/>
                    <a:gd name="T1" fmla="*/ 28 h 411"/>
                    <a:gd name="T2" fmla="*/ 80 w 717"/>
                    <a:gd name="T3" fmla="*/ 50 h 411"/>
                    <a:gd name="T4" fmla="*/ 164 w 717"/>
                    <a:gd name="T5" fmla="*/ 147 h 411"/>
                    <a:gd name="T6" fmla="*/ 181 w 717"/>
                    <a:gd name="T7" fmla="*/ 112 h 411"/>
                    <a:gd name="T8" fmla="*/ 99 w 717"/>
                    <a:gd name="T9" fmla="*/ 31 h 411"/>
                    <a:gd name="T10" fmla="*/ 14 w 717"/>
                    <a:gd name="T11" fmla="*/ 0 h 411"/>
                    <a:gd name="T12" fmla="*/ 0 w 717"/>
                    <a:gd name="T13" fmla="*/ 28 h 411"/>
                    <a:gd name="T14" fmla="*/ 0 w 717"/>
                    <a:gd name="T15" fmla="*/ 28 h 4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7" h="411">
                      <a:moveTo>
                        <a:pt x="0" y="78"/>
                      </a:moveTo>
                      <a:lnTo>
                        <a:pt x="316" y="139"/>
                      </a:lnTo>
                      <a:lnTo>
                        <a:pt x="649" y="411"/>
                      </a:lnTo>
                      <a:lnTo>
                        <a:pt x="717" y="314"/>
                      </a:lnTo>
                      <a:lnTo>
                        <a:pt x="394" y="87"/>
                      </a:lnTo>
                      <a:lnTo>
                        <a:pt x="54" y="0"/>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2072" name="Freeform 51"/>
                <p:cNvSpPr>
                  <a:spLocks/>
                </p:cNvSpPr>
                <p:nvPr userDrawn="1"/>
              </p:nvSpPr>
              <p:spPr bwMode="auto">
                <a:xfrm rot="-3172564">
                  <a:off x="4949" y="140"/>
                  <a:ext cx="179" cy="138"/>
                </a:xfrm>
                <a:custGeom>
                  <a:avLst/>
                  <a:gdLst>
                    <a:gd name="T0" fmla="*/ 0 w 709"/>
                    <a:gd name="T1" fmla="*/ 31 h 386"/>
                    <a:gd name="T2" fmla="*/ 69 w 709"/>
                    <a:gd name="T3" fmla="*/ 47 h 386"/>
                    <a:gd name="T4" fmla="*/ 168 w 709"/>
                    <a:gd name="T5" fmla="*/ 138 h 386"/>
                    <a:gd name="T6" fmla="*/ 179 w 709"/>
                    <a:gd name="T7" fmla="*/ 110 h 386"/>
                    <a:gd name="T8" fmla="*/ 77 w 709"/>
                    <a:gd name="T9" fmla="*/ 19 h 386"/>
                    <a:gd name="T10" fmla="*/ 11 w 709"/>
                    <a:gd name="T11" fmla="*/ 0 h 386"/>
                    <a:gd name="T12" fmla="*/ 0 w 709"/>
                    <a:gd name="T13" fmla="*/ 31 h 386"/>
                    <a:gd name="T14" fmla="*/ 0 w 709"/>
                    <a:gd name="T15" fmla="*/ 31 h 3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9" h="386">
                      <a:moveTo>
                        <a:pt x="0" y="88"/>
                      </a:moveTo>
                      <a:lnTo>
                        <a:pt x="272" y="131"/>
                      </a:lnTo>
                      <a:lnTo>
                        <a:pt x="665" y="386"/>
                      </a:lnTo>
                      <a:lnTo>
                        <a:pt x="709" y="308"/>
                      </a:lnTo>
                      <a:lnTo>
                        <a:pt x="306" y="53"/>
                      </a:lnTo>
                      <a:lnTo>
                        <a:pt x="43" y="0"/>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grpSp>
        <p:sp>
          <p:nvSpPr>
            <p:cNvPr id="2062" name="Line 52"/>
            <p:cNvSpPr>
              <a:spLocks noChangeShapeType="1"/>
            </p:cNvSpPr>
            <p:nvPr userDrawn="1"/>
          </p:nvSpPr>
          <p:spPr bwMode="auto">
            <a:xfrm>
              <a:off x="4870" y="84"/>
              <a:ext cx="42" cy="96"/>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ar-EG"/>
            </a:p>
          </p:txBody>
        </p:sp>
      </p:gr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Lst>
  <p:hf hdr="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cs typeface="Arial" charset="0"/>
        </a:defRPr>
      </a:lvl2pPr>
      <a:lvl3pPr algn="ctr" rtl="0" eaLnBrk="0" fontAlgn="base" hangingPunct="0">
        <a:spcBef>
          <a:spcPct val="0"/>
        </a:spcBef>
        <a:spcAft>
          <a:spcPct val="0"/>
        </a:spcAft>
        <a:defRPr sz="4400">
          <a:solidFill>
            <a:schemeClr val="tx1"/>
          </a:solidFill>
          <a:latin typeface="Comic Sans MS" pitchFamily="66" charset="0"/>
          <a:cs typeface="Arial" charset="0"/>
        </a:defRPr>
      </a:lvl3pPr>
      <a:lvl4pPr algn="ctr" rtl="0" eaLnBrk="0" fontAlgn="base" hangingPunct="0">
        <a:spcBef>
          <a:spcPct val="0"/>
        </a:spcBef>
        <a:spcAft>
          <a:spcPct val="0"/>
        </a:spcAft>
        <a:defRPr sz="4400">
          <a:solidFill>
            <a:schemeClr val="tx1"/>
          </a:solidFill>
          <a:latin typeface="Comic Sans MS" pitchFamily="66" charset="0"/>
          <a:cs typeface="Arial" charset="0"/>
        </a:defRPr>
      </a:lvl4pPr>
      <a:lvl5pPr algn="ctr" rtl="0" eaLnBrk="0" fontAlgn="base" hangingPunct="0">
        <a:spcBef>
          <a:spcPct val="0"/>
        </a:spcBef>
        <a:spcAft>
          <a:spcPct val="0"/>
        </a:spcAft>
        <a:defRPr sz="4400">
          <a:solidFill>
            <a:schemeClr val="tx1"/>
          </a:solidFill>
          <a:latin typeface="Comic Sans MS" pitchFamily="66" charset="0"/>
          <a:cs typeface="Arial" charset="0"/>
        </a:defRPr>
      </a:lvl5pPr>
      <a:lvl6pPr marL="457200" algn="ctr" rtl="0" fontAlgn="base">
        <a:spcBef>
          <a:spcPct val="0"/>
        </a:spcBef>
        <a:spcAft>
          <a:spcPct val="0"/>
        </a:spcAft>
        <a:defRPr sz="4400">
          <a:solidFill>
            <a:schemeClr val="tx1"/>
          </a:solidFill>
          <a:latin typeface="Comic Sans MS" pitchFamily="66" charset="0"/>
          <a:cs typeface="Arial" charset="0"/>
        </a:defRPr>
      </a:lvl6pPr>
      <a:lvl7pPr marL="914400" algn="ctr" rtl="0" fontAlgn="base">
        <a:spcBef>
          <a:spcPct val="0"/>
        </a:spcBef>
        <a:spcAft>
          <a:spcPct val="0"/>
        </a:spcAft>
        <a:defRPr sz="4400">
          <a:solidFill>
            <a:schemeClr val="tx1"/>
          </a:solidFill>
          <a:latin typeface="Comic Sans MS" pitchFamily="66" charset="0"/>
          <a:cs typeface="Arial" charset="0"/>
        </a:defRPr>
      </a:lvl7pPr>
      <a:lvl8pPr marL="1371600" algn="ctr" rtl="0" fontAlgn="base">
        <a:spcBef>
          <a:spcPct val="0"/>
        </a:spcBef>
        <a:spcAft>
          <a:spcPct val="0"/>
        </a:spcAft>
        <a:defRPr sz="4400">
          <a:solidFill>
            <a:schemeClr val="tx1"/>
          </a:solidFill>
          <a:latin typeface="Comic Sans MS" pitchFamily="66" charset="0"/>
          <a:cs typeface="Arial" charset="0"/>
        </a:defRPr>
      </a:lvl8pPr>
      <a:lvl9pPr marL="1828800" algn="ctr" rtl="0" fontAlgn="base">
        <a:spcBef>
          <a:spcPct val="0"/>
        </a:spcBef>
        <a:spcAft>
          <a:spcPct val="0"/>
        </a:spcAft>
        <a:defRPr sz="4400">
          <a:solidFill>
            <a:schemeClr val="tx1"/>
          </a:solidFill>
          <a:latin typeface="Comic Sans MS" pitchFamily="66"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3902075"/>
            <a:ext cx="3400425" cy="2949575"/>
            <a:chOff x="0" y="2458"/>
            <a:chExt cx="2142" cy="1858"/>
          </a:xfrm>
        </p:grpSpPr>
        <p:sp>
          <p:nvSpPr>
            <p:cNvPr id="52227"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r" rtl="1" fontAlgn="base">
                <a:spcBef>
                  <a:spcPct val="0"/>
                </a:spcBef>
                <a:spcAft>
                  <a:spcPct val="0"/>
                </a:spcAft>
                <a:defRPr/>
              </a:pPr>
              <a:endParaRPr lang="en-US" dirty="0">
                <a:solidFill>
                  <a:srgbClr val="FFFFFF"/>
                </a:solidFill>
              </a:endParaRPr>
            </a:p>
          </p:txBody>
        </p:sp>
        <p:sp>
          <p:nvSpPr>
            <p:cNvPr id="52228"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pPr algn="r" rtl="1" fontAlgn="base">
                <a:spcBef>
                  <a:spcPct val="0"/>
                </a:spcBef>
                <a:spcAft>
                  <a:spcPct val="0"/>
                </a:spcAft>
                <a:defRPr/>
              </a:pPr>
              <a:endParaRPr lang="en-US" dirty="0">
                <a:solidFill>
                  <a:srgbClr val="FFFFFF"/>
                </a:solidFill>
              </a:endParaRPr>
            </a:p>
          </p:txBody>
        </p:sp>
        <p:sp>
          <p:nvSpPr>
            <p:cNvPr id="52229"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r" rtl="1" fontAlgn="base">
                <a:spcBef>
                  <a:spcPct val="0"/>
                </a:spcBef>
                <a:spcAft>
                  <a:spcPct val="0"/>
                </a:spcAft>
                <a:defRPr/>
              </a:pPr>
              <a:endParaRPr lang="en-US" dirty="0">
                <a:solidFill>
                  <a:srgbClr val="FFFFFF"/>
                </a:solidFill>
              </a:endParaRPr>
            </a:p>
          </p:txBody>
        </p:sp>
        <p:sp>
          <p:nvSpPr>
            <p:cNvPr id="52230"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pPr algn="r" rtl="1" fontAlgn="base">
                <a:spcBef>
                  <a:spcPct val="0"/>
                </a:spcBef>
                <a:spcAft>
                  <a:spcPct val="0"/>
                </a:spcAft>
                <a:defRPr/>
              </a:pPr>
              <a:endParaRPr lang="en-US" dirty="0">
                <a:solidFill>
                  <a:srgbClr val="FFFFFF"/>
                </a:solidFill>
              </a:endParaRPr>
            </a:p>
          </p:txBody>
        </p:sp>
        <p:sp>
          <p:nvSpPr>
            <p:cNvPr id="52231"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lgn="r" rtl="1" fontAlgn="base">
                <a:spcBef>
                  <a:spcPct val="0"/>
                </a:spcBef>
                <a:spcAft>
                  <a:spcPct val="0"/>
                </a:spcAft>
                <a:defRPr/>
              </a:pPr>
              <a:endParaRPr lang="en-US" dirty="0">
                <a:solidFill>
                  <a:srgbClr val="FFFFFF"/>
                </a:solidFill>
              </a:endParaRPr>
            </a:p>
          </p:txBody>
        </p:sp>
        <p:sp>
          <p:nvSpPr>
            <p:cNvPr id="52232"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pPr algn="r" rtl="1" fontAlgn="base">
                <a:spcBef>
                  <a:spcPct val="0"/>
                </a:spcBef>
                <a:spcAft>
                  <a:spcPct val="0"/>
                </a:spcAft>
                <a:defRPr/>
              </a:pPr>
              <a:endParaRPr lang="en-US" dirty="0">
                <a:solidFill>
                  <a:srgbClr val="FFFFFF"/>
                </a:solidFill>
              </a:endParaRPr>
            </a:p>
          </p:txBody>
        </p:sp>
        <p:sp>
          <p:nvSpPr>
            <p:cNvPr id="52233"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pPr algn="r" rtl="1" fontAlgn="base">
                <a:spcBef>
                  <a:spcPct val="0"/>
                </a:spcBef>
                <a:spcAft>
                  <a:spcPct val="0"/>
                </a:spcAft>
                <a:defRPr/>
              </a:pPr>
              <a:endParaRPr lang="en-US" dirty="0">
                <a:solidFill>
                  <a:srgbClr val="FFFFFF"/>
                </a:solidFill>
              </a:endParaRPr>
            </a:p>
          </p:txBody>
        </p:sp>
      </p:grpSp>
      <p:sp>
        <p:nvSpPr>
          <p:cNvPr id="52234" name="Rectangle 1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52235" name="Rectangle 11"/>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2236" name="Rectangle 12"/>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000">
                <a:effectLst>
                  <a:outerShdw blurRad="38100" dist="38100" dir="2700000" algn="tl">
                    <a:srgbClr val="010199"/>
                  </a:outerShdw>
                </a:effectLst>
                <a:latin typeface="Arial" pitchFamily="34" charset="0"/>
                <a:cs typeface="Arial" pitchFamily="34" charset="0"/>
              </a:defRPr>
            </a:lvl1pPr>
          </a:lstStyle>
          <a:p>
            <a:pPr fontAlgn="base">
              <a:spcBef>
                <a:spcPct val="0"/>
              </a:spcBef>
              <a:spcAft>
                <a:spcPct val="0"/>
              </a:spcAft>
              <a:defRPr/>
            </a:pPr>
            <a:fld id="{15181B59-01E2-4165-B56E-2F38C4EDFF64}" type="datetime1">
              <a:rPr lang="en-US" smtClean="0">
                <a:solidFill>
                  <a:srgbClr val="FFFFFF"/>
                </a:solidFill>
              </a:rPr>
              <a:t>7/13/2019</a:t>
            </a:fld>
            <a:endParaRPr lang="en-US" dirty="0">
              <a:solidFill>
                <a:srgbClr val="FFFFFF"/>
              </a:solidFill>
            </a:endParaRPr>
          </a:p>
        </p:txBody>
      </p:sp>
      <p:sp>
        <p:nvSpPr>
          <p:cNvPr id="52237" name="Rectangle 1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000">
                <a:effectLst>
                  <a:outerShdw blurRad="38100" dist="38100" dir="2700000" algn="tl">
                    <a:srgbClr val="010199"/>
                  </a:outerShdw>
                </a:effectLst>
                <a:latin typeface="Arial" pitchFamily="34" charset="0"/>
                <a:cs typeface="Arial" pitchFamily="34" charset="0"/>
              </a:defRPr>
            </a:lvl1pPr>
          </a:lstStyle>
          <a:p>
            <a:pPr fontAlgn="base">
              <a:spcBef>
                <a:spcPct val="0"/>
              </a:spcBef>
              <a:spcAft>
                <a:spcPct val="0"/>
              </a:spcAft>
              <a:defRPr/>
            </a:pPr>
            <a:r>
              <a:rPr lang="en-US" smtClean="0">
                <a:solidFill>
                  <a:srgbClr val="FFFFFF"/>
                </a:solidFill>
              </a:rPr>
              <a:t>Congenital Anomalies in Neurosurgery</a:t>
            </a:r>
            <a:endParaRPr lang="en-US" dirty="0">
              <a:solidFill>
                <a:srgbClr val="FFFFFF"/>
              </a:solidFill>
            </a:endParaRPr>
          </a:p>
        </p:txBody>
      </p:sp>
      <p:sp>
        <p:nvSpPr>
          <p:cNvPr id="52238" name="Rectangle 14"/>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000">
                <a:effectLst>
                  <a:outerShdw blurRad="38100" dist="38100" dir="2700000" algn="tl">
                    <a:srgbClr val="010199"/>
                  </a:outerShdw>
                </a:effectLst>
                <a:latin typeface="Arial" pitchFamily="34" charset="0"/>
                <a:cs typeface="Arial" pitchFamily="34" charset="0"/>
              </a:defRPr>
            </a:lvl1pPr>
          </a:lstStyle>
          <a:p>
            <a:pPr algn="r" fontAlgn="base">
              <a:spcBef>
                <a:spcPct val="0"/>
              </a:spcBef>
              <a:spcAft>
                <a:spcPct val="0"/>
              </a:spcAft>
              <a:defRPr/>
            </a:pPr>
            <a:fld id="{F22E6361-D6CC-41D4-9463-9A4F4CF1065B}" type="slidenum">
              <a:rPr lang="ar-SA">
                <a:solidFill>
                  <a:srgbClr val="FFFFFF"/>
                </a:solidFill>
              </a:rPr>
              <a:pPr algn="r" fontAlgn="base">
                <a:spcBef>
                  <a:spcPct val="0"/>
                </a:spcBef>
                <a:spcAft>
                  <a:spcPct val="0"/>
                </a:spcAft>
                <a:defRPr/>
              </a:pPr>
              <a:t>‹#›</a:t>
            </a:fld>
            <a:endParaRPr lang="hi-IN">
              <a:solidFill>
                <a:srgbClr val="FFFFFF"/>
              </a:solidFill>
            </a:endParaRPr>
          </a:p>
        </p:txBody>
      </p:sp>
    </p:spTree>
    <p:extLst>
      <p:ext uri="{BB962C8B-B14F-4D97-AF65-F5344CB8AC3E}">
        <p14:creationId xmlns:p14="http://schemas.microsoft.com/office/powerpoint/2010/main" val="1849619352"/>
      </p:ext>
    </p:extLst>
  </p:cSld>
  <p:clrMap bg1="dk2" tx1="lt1" bg2="dk1"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ransition spd="slow">
    <p:random/>
  </p:transition>
  <p:timing>
    <p:tnLst>
      <p:par>
        <p:cTn id="1" dur="indefinite" restart="never" nodeType="tmRoot"/>
      </p:par>
    </p:tnLst>
  </p:timing>
  <p:hf hdr="0"/>
  <p:txStyles>
    <p:titleStyle>
      <a:lvl1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2pPr>
      <a:lvl3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3pPr>
      <a:lvl4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4pPr>
      <a:lvl5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5pPr>
      <a:lvl6pPr marL="4572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6pPr>
      <a:lvl7pPr marL="9144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7pPr>
      <a:lvl8pPr marL="13716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8pPr>
      <a:lvl9pPr marL="18288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hlink"/>
        </a:buClr>
        <a:buSzPct val="75000"/>
        <a:buFont typeface="Wingdings" pitchFamily="2" charset="2"/>
        <a:buChar char="l"/>
        <a:defRPr sz="3200">
          <a:solidFill>
            <a:schemeClr val="tx1"/>
          </a:solidFill>
          <a:effectLst>
            <a:outerShdw blurRad="38100" dist="38100" dir="2700000" algn="tl">
              <a:srgbClr val="010199"/>
            </a:outerShdw>
          </a:effectLst>
          <a:latin typeface="+mn-lt"/>
          <a:ea typeface="+mn-ea"/>
          <a:cs typeface="+mn-cs"/>
        </a:defRPr>
      </a:lvl1pPr>
      <a:lvl2pPr marL="742950" indent="-285750" algn="r" rtl="1" eaLnBrk="0" fontAlgn="base" hangingPunct="0">
        <a:spcBef>
          <a:spcPct val="20000"/>
        </a:spcBef>
        <a:spcAft>
          <a:spcPct val="0"/>
        </a:spcAft>
        <a:buClr>
          <a:schemeClr val="tx2"/>
        </a:buClr>
        <a:buSzPct val="75000"/>
        <a:buFont typeface="Wingdings" pitchFamily="2" charset="2"/>
        <a:buChar char="l"/>
        <a:defRPr sz="2800">
          <a:solidFill>
            <a:schemeClr val="tx1"/>
          </a:solidFill>
          <a:effectLst>
            <a:outerShdw blurRad="38100" dist="38100" dir="2700000" algn="tl">
              <a:srgbClr val="010199"/>
            </a:outerShdw>
          </a:effectLst>
          <a:latin typeface="+mn-lt"/>
          <a:cs typeface="+mn-cs"/>
        </a:defRPr>
      </a:lvl2pPr>
      <a:lvl3pPr marL="1143000" indent="-228600" algn="r" rtl="1" eaLnBrk="0" fontAlgn="base" hangingPunct="0">
        <a:spcBef>
          <a:spcPct val="20000"/>
        </a:spcBef>
        <a:spcAft>
          <a:spcPct val="0"/>
        </a:spcAft>
        <a:buClr>
          <a:schemeClr val="accent2"/>
        </a:buClr>
        <a:buSzPct val="75000"/>
        <a:buFont typeface="Wingdings" pitchFamily="2" charset="2"/>
        <a:buChar char="l"/>
        <a:defRPr sz="2400">
          <a:solidFill>
            <a:schemeClr val="tx1"/>
          </a:solidFill>
          <a:effectLst>
            <a:outerShdw blurRad="38100" dist="38100" dir="2700000" algn="tl">
              <a:srgbClr val="010199"/>
            </a:outerShdw>
          </a:effectLst>
          <a:latin typeface="+mn-lt"/>
          <a:cs typeface="+mn-cs"/>
        </a:defRPr>
      </a:lvl3pPr>
      <a:lvl4pPr marL="1600200" indent="-228600" algn="r" rtl="1" eaLnBrk="0" fontAlgn="base" hangingPunct="0">
        <a:spcBef>
          <a:spcPct val="20000"/>
        </a:spcBef>
        <a:spcAft>
          <a:spcPct val="0"/>
        </a:spcAft>
        <a:buClr>
          <a:schemeClr val="folHlink"/>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4pPr>
      <a:lvl5pPr marL="2057400" indent="-228600" algn="r" rtl="1" eaLnBrk="0" fontAlgn="base" hangingPunct="0">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5pPr>
      <a:lvl6pPr marL="2514600" indent="-228600" algn="r" rtl="1"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6pPr>
      <a:lvl7pPr marL="2971800" indent="-228600" algn="r" rtl="1"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7pPr>
      <a:lvl8pPr marL="3429000" indent="-228600" algn="r" rtl="1"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8pPr>
      <a:lvl9pPr marL="3886200" indent="-228600" algn="r" rtl="1"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010199"/>
            </a:outerShdw>
          </a:effectLst>
          <a:latin typeface="+mn-lt"/>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fi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9.webp"/></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gif"/><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26.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g"/><Relationship Id="rId4" Type="http://schemas.openxmlformats.org/officeDocument/2006/relationships/image" Target="../media/image3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jpg"/><Relationship Id="rId7" Type="http://schemas.openxmlformats.org/officeDocument/2006/relationships/image" Target="../media/image51.jpg"/><Relationship Id="rId2" Type="http://schemas.openxmlformats.org/officeDocument/2006/relationships/image" Target="../media/image46.jpg"/><Relationship Id="rId1" Type="http://schemas.openxmlformats.org/officeDocument/2006/relationships/slideLayout" Target="../slideLayouts/slideLayout2.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emf"/><Relationship Id="rId1" Type="http://schemas.openxmlformats.org/officeDocument/2006/relationships/slideLayout" Target="../slideLayouts/slideLayout2.xml"/><Relationship Id="rId5" Type="http://schemas.openxmlformats.org/officeDocument/2006/relationships/image" Target="../media/image60.jpg"/><Relationship Id="rId4" Type="http://schemas.openxmlformats.org/officeDocument/2006/relationships/image" Target="../media/image59.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62.emf"/><Relationship Id="rId1" Type="http://schemas.openxmlformats.org/officeDocument/2006/relationships/slideLayout" Target="../slideLayouts/slideLayout2.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63.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76.emf"/><Relationship Id="rId1" Type="http://schemas.openxmlformats.org/officeDocument/2006/relationships/slideLayout" Target="../slideLayouts/slideLayout2.xml"/><Relationship Id="rId4" Type="http://schemas.openxmlformats.org/officeDocument/2006/relationships/image" Target="../media/image7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79.JPG"/><Relationship Id="rId1" Type="http://schemas.openxmlformats.org/officeDocument/2006/relationships/slideLayout" Target="../slideLayouts/slideLayout2.xml"/><Relationship Id="rId4" Type="http://schemas.openxmlformats.org/officeDocument/2006/relationships/image" Target="../media/image81.JPG"/></Relationships>
</file>

<file path=ppt/slides/_rels/slide61.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slideLayout" Target="../slideLayouts/slideLayout2.xml"/><Relationship Id="rId4" Type="http://schemas.openxmlformats.org/officeDocument/2006/relationships/image" Target="../media/image84.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fld id="{70F2A9DE-3A34-4976-B588-9C7879A5868B}"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1</a:t>
            </a:fld>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538065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609600"/>
          </a:xfrm>
        </p:spPr>
        <p:txBody>
          <a:bodyPr/>
          <a:lstStyle/>
          <a:p>
            <a:r>
              <a:rPr lang="en-US" dirty="0" err="1" smtClean="0"/>
              <a:t>Dolicocephaly</a:t>
            </a:r>
            <a:r>
              <a:rPr lang="en-US" dirty="0" smtClean="0"/>
              <a:t> </a:t>
            </a:r>
            <a:r>
              <a:rPr lang="en-US" dirty="0">
                <a:effectLst/>
              </a:rPr>
              <a:t>or </a:t>
            </a:r>
            <a:r>
              <a:rPr lang="en-US" dirty="0" err="1" smtClean="0">
                <a:effectLst/>
              </a:rPr>
              <a:t>Scaphocephaly</a:t>
            </a:r>
            <a:endParaRPr lang="ar-EG" dirty="0"/>
          </a:p>
        </p:txBody>
      </p:sp>
      <p:sp>
        <p:nvSpPr>
          <p:cNvPr id="3" name="Content Placeholder 2"/>
          <p:cNvSpPr>
            <a:spLocks noGrp="1"/>
          </p:cNvSpPr>
          <p:nvPr>
            <p:ph idx="1"/>
          </p:nvPr>
        </p:nvSpPr>
        <p:spPr>
          <a:xfrm>
            <a:off x="-17206" y="762000"/>
            <a:ext cx="9132849" cy="5181600"/>
          </a:xfrm>
        </p:spPr>
        <p:txBody>
          <a:bodyPr/>
          <a:lstStyle/>
          <a:p>
            <a:r>
              <a:rPr lang="en-US" dirty="0"/>
              <a:t>Sagittal </a:t>
            </a:r>
            <a:r>
              <a:rPr lang="en-US" dirty="0" smtClean="0"/>
              <a:t>synostosis is the most </a:t>
            </a:r>
            <a:r>
              <a:rPr lang="en-US" dirty="0" smtClean="0">
                <a:effectLst/>
              </a:rPr>
              <a:t>common single suture </a:t>
            </a:r>
            <a:r>
              <a:rPr lang="en-US" dirty="0"/>
              <a:t>synostosis</a:t>
            </a:r>
            <a:endParaRPr lang="en-US" dirty="0" smtClean="0">
              <a:effectLst/>
            </a:endParaRPr>
          </a:p>
          <a:p>
            <a:pPr rtl="0"/>
            <a:r>
              <a:rPr lang="en-US" dirty="0" smtClean="0">
                <a:effectLst/>
              </a:rPr>
              <a:t>Sagittal  synostosis: marked elongation in the antero-posterior diameter of the skull/ Limited lateral skull growth.</a:t>
            </a:r>
            <a:endParaRPr lang="ar-EG" dirty="0" smtClean="0">
              <a:effectLst/>
            </a:endParaRP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43912"/>
          <a:stretch/>
        </p:blipFill>
        <p:spPr bwMode="auto">
          <a:xfrm>
            <a:off x="4648200" y="3431888"/>
            <a:ext cx="44958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eft-Right Arrow 3"/>
          <p:cNvSpPr/>
          <p:nvPr/>
        </p:nvSpPr>
        <p:spPr>
          <a:xfrm>
            <a:off x="5181600" y="4875356"/>
            <a:ext cx="3711098" cy="533400"/>
          </a:xfrm>
          <a:prstGeom prst="leftRightArrow">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4857" r="27143"/>
          <a:stretch/>
        </p:blipFill>
        <p:spPr>
          <a:xfrm>
            <a:off x="1238864" y="3463842"/>
            <a:ext cx="2659070" cy="3165557"/>
          </a:xfrm>
          <a:prstGeom prst="rect">
            <a:avLst/>
          </a:prstGeom>
        </p:spPr>
      </p:pic>
      <p:grpSp>
        <p:nvGrpSpPr>
          <p:cNvPr id="12" name="Group 11"/>
          <p:cNvGrpSpPr/>
          <p:nvPr/>
        </p:nvGrpSpPr>
        <p:grpSpPr>
          <a:xfrm>
            <a:off x="2562957" y="4955888"/>
            <a:ext cx="409268" cy="609600"/>
            <a:chOff x="-1981200" y="2209800"/>
            <a:chExt cx="609600" cy="762000"/>
          </a:xfrm>
        </p:grpSpPr>
        <p:cxnSp>
          <p:nvCxnSpPr>
            <p:cNvPr id="13" name="Straight Connector 12"/>
            <p:cNvCxnSpPr/>
            <p:nvPr/>
          </p:nvCxnSpPr>
          <p:spPr>
            <a:xfrm flipV="1">
              <a:off x="-1981200" y="2209800"/>
              <a:ext cx="609600" cy="762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920240" y="2239297"/>
              <a:ext cx="548640" cy="73152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5119777" y="5884114"/>
            <a:ext cx="3276600" cy="523220"/>
          </a:xfrm>
          <a:prstGeom prst="rect">
            <a:avLst/>
          </a:prstGeom>
          <a:solidFill>
            <a:schemeClr val="bg1">
              <a:lumMod val="95000"/>
            </a:schemeClr>
          </a:solidFill>
        </p:spPr>
        <p:txBody>
          <a:bodyPr wrap="square" rtlCol="0">
            <a:spAutoFit/>
          </a:bodyPr>
          <a:lstStyle/>
          <a:p>
            <a:pPr algn="ctr"/>
            <a:r>
              <a:rPr lang="en-US" sz="2800" b="1" dirty="0" smtClean="0">
                <a:latin typeface="Times New Roman" panose="02020603050405020304" pitchFamily="18" charset="0"/>
                <a:cs typeface="Times New Roman" panose="02020603050405020304" pitchFamily="18" charset="0"/>
              </a:rPr>
              <a:t>Boat like head</a:t>
            </a:r>
            <a:endParaRPr lang="en-US" sz="2800" b="1" dirty="0">
              <a:latin typeface="Times New Roman" panose="02020603050405020304" pitchFamily="18" charset="0"/>
              <a:cs typeface="Times New Roman" panose="02020603050405020304" pitchFamily="18" charset="0"/>
            </a:endParaRPr>
          </a:p>
        </p:txBody>
      </p:sp>
      <p:sp>
        <p:nvSpPr>
          <p:cNvPr id="15" name="Date Placeholder 14"/>
          <p:cNvSpPr>
            <a:spLocks noGrp="1"/>
          </p:cNvSpPr>
          <p:nvPr>
            <p:ph type="dt" sz="half" idx="10"/>
          </p:nvPr>
        </p:nvSpPr>
        <p:spPr/>
        <p:txBody>
          <a:bodyPr/>
          <a:lstStyle/>
          <a:p>
            <a:pPr>
              <a:defRPr/>
            </a:pPr>
            <a:fld id="{5E0705A3-B083-430D-A9A7-321475A4A878}" type="datetime1">
              <a:rPr lang="en-US" smtClean="0"/>
              <a:t>7/13/2019</a:t>
            </a:fld>
            <a:endParaRPr lang="en-US" dirty="0"/>
          </a:p>
        </p:txBody>
      </p:sp>
      <p:sp>
        <p:nvSpPr>
          <p:cNvPr id="16" name="Footer Placeholder 15"/>
          <p:cNvSpPr>
            <a:spLocks noGrp="1"/>
          </p:cNvSpPr>
          <p:nvPr>
            <p:ph type="ftr" sz="quarter" idx="11"/>
          </p:nvPr>
        </p:nvSpPr>
        <p:spPr/>
        <p:txBody>
          <a:bodyPr/>
          <a:lstStyle/>
          <a:p>
            <a:pPr>
              <a:defRPr/>
            </a:pPr>
            <a:r>
              <a:rPr lang="en-US" smtClean="0"/>
              <a:t>Congenital Anomalies in Neurosurgery</a:t>
            </a:r>
            <a:endParaRPr lang="en-US" dirty="0"/>
          </a:p>
        </p:txBody>
      </p:sp>
      <p:sp>
        <p:nvSpPr>
          <p:cNvPr id="17" name="Slide Number Placeholder 16"/>
          <p:cNvSpPr>
            <a:spLocks noGrp="1"/>
          </p:cNvSpPr>
          <p:nvPr>
            <p:ph type="sldNum" sz="quarter" idx="12"/>
          </p:nvPr>
        </p:nvSpPr>
        <p:spPr/>
        <p:txBody>
          <a:bodyPr/>
          <a:lstStyle/>
          <a:p>
            <a:pPr>
              <a:defRPr/>
            </a:pPr>
            <a:fld id="{BD934AE0-55E8-4207-9C94-2E38068CB9AC}" type="slidenum">
              <a:rPr lang="ar-SA" smtClean="0"/>
              <a:pPr>
                <a:defRPr/>
              </a:pPr>
              <a:t>10</a:t>
            </a:fld>
            <a:endParaRPr lang="en-US" dirty="0"/>
          </a:p>
        </p:txBody>
      </p:sp>
    </p:spTree>
    <p:extLst>
      <p:ext uri="{BB962C8B-B14F-4D97-AF65-F5344CB8AC3E}">
        <p14:creationId xmlns:p14="http://schemas.microsoft.com/office/powerpoint/2010/main" val="1829168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Plagiocephaly</a:t>
            </a:r>
            <a:endParaRPr lang="en-US" dirty="0"/>
          </a:p>
        </p:txBody>
      </p:sp>
      <p:sp>
        <p:nvSpPr>
          <p:cNvPr id="3" name="Content Placeholder 2"/>
          <p:cNvSpPr>
            <a:spLocks noGrp="1"/>
          </p:cNvSpPr>
          <p:nvPr>
            <p:ph idx="1"/>
          </p:nvPr>
        </p:nvSpPr>
        <p:spPr>
          <a:xfrm>
            <a:off x="11152" y="762000"/>
            <a:ext cx="5699086" cy="5715000"/>
          </a:xfrm>
        </p:spPr>
        <p:txBody>
          <a:bodyPr/>
          <a:lstStyle/>
          <a:p>
            <a:r>
              <a:rPr lang="en-US" dirty="0" smtClean="0"/>
              <a:t> Frontal or occipital </a:t>
            </a:r>
            <a:r>
              <a:rPr lang="en-US" dirty="0"/>
              <a:t>synostosis</a:t>
            </a:r>
            <a:endParaRPr lang="en-US" dirty="0" smtClean="0"/>
          </a:p>
          <a:p>
            <a:r>
              <a:rPr lang="en-US" dirty="0"/>
              <a:t> </a:t>
            </a:r>
            <a:r>
              <a:rPr lang="en-US" dirty="0" smtClean="0"/>
              <a:t>The </a:t>
            </a:r>
            <a:r>
              <a:rPr lang="en-US" dirty="0"/>
              <a:t>affected side of the forehead is flattened and concave above the eye. </a:t>
            </a:r>
            <a:r>
              <a:rPr lang="en-US" dirty="0" smtClean="0"/>
              <a:t>The </a:t>
            </a:r>
            <a:r>
              <a:rPr lang="en-US" dirty="0"/>
              <a:t>normal side falsely appears to bulge abnormally. </a:t>
            </a:r>
          </a:p>
        </p:txBody>
      </p:sp>
      <p:sp>
        <p:nvSpPr>
          <p:cNvPr id="4" name="Date Placeholder 3"/>
          <p:cNvSpPr>
            <a:spLocks noGrp="1"/>
          </p:cNvSpPr>
          <p:nvPr>
            <p:ph type="dt" sz="half" idx="10"/>
          </p:nvPr>
        </p:nvSpPr>
        <p:spPr/>
        <p:txBody>
          <a:bodyPr/>
          <a:lstStyle/>
          <a:p>
            <a:pPr>
              <a:defRPr/>
            </a:pPr>
            <a:fld id="{B8275F9C-D18D-484E-8808-479FB80FF528}"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11</a:t>
            </a:fld>
            <a:endParaRPr lang="en-US" dirty="0"/>
          </a:p>
        </p:txBody>
      </p:sp>
      <p:pic>
        <p:nvPicPr>
          <p:cNvPr id="7" name="Picture 6"/>
          <p:cNvPicPr>
            <a:picLocks noChangeAspect="1"/>
          </p:cNvPicPr>
          <p:nvPr/>
        </p:nvPicPr>
        <p:blipFill rotWithShape="1">
          <a:blip r:embed="rId3"/>
          <a:srcRect l="14989" t="9093" r="12208" b="34835"/>
          <a:stretch/>
        </p:blipFill>
        <p:spPr>
          <a:xfrm>
            <a:off x="6939193" y="4717203"/>
            <a:ext cx="1943308" cy="2114777"/>
          </a:xfrm>
          <a:prstGeom prst="rect">
            <a:avLst/>
          </a:prstGeom>
        </p:spPr>
      </p:pic>
      <p:pic>
        <p:nvPicPr>
          <p:cNvPr id="8" name="Picture 7"/>
          <p:cNvPicPr>
            <a:picLocks noChangeAspect="1"/>
          </p:cNvPicPr>
          <p:nvPr/>
        </p:nvPicPr>
        <p:blipFill rotWithShape="1">
          <a:blip r:embed="rId4"/>
          <a:srcRect l="15496" t="16557" r="11636" b="10431"/>
          <a:stretch/>
        </p:blipFill>
        <p:spPr>
          <a:xfrm>
            <a:off x="4348767" y="4113008"/>
            <a:ext cx="2013725" cy="235893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4600" y="104297"/>
            <a:ext cx="2671763" cy="2671763"/>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7501" y="2741647"/>
            <a:ext cx="2971800" cy="2217420"/>
          </a:xfrm>
          <a:prstGeom prst="rect">
            <a:avLst/>
          </a:prstGeom>
        </p:spPr>
      </p:pic>
      <p:sp>
        <p:nvSpPr>
          <p:cNvPr id="11" name="Left-Right Arrow 10"/>
          <p:cNvSpPr/>
          <p:nvPr/>
        </p:nvSpPr>
        <p:spPr>
          <a:xfrm rot="5400000">
            <a:off x="4660845" y="5116439"/>
            <a:ext cx="631583" cy="352073"/>
          </a:xfrm>
          <a:prstGeom prst="leftRightArrow">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Right Arrow 11"/>
          <p:cNvSpPr/>
          <p:nvPr/>
        </p:nvSpPr>
        <p:spPr>
          <a:xfrm rot="5400000">
            <a:off x="6799438" y="1981950"/>
            <a:ext cx="631583" cy="352073"/>
          </a:xfrm>
          <a:prstGeom prst="leftRightArrow">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82" y="3916170"/>
            <a:ext cx="4348755" cy="2719521"/>
          </a:xfrm>
          <a:prstGeom prst="rect">
            <a:avLst/>
          </a:prstGeom>
        </p:spPr>
      </p:pic>
      <p:grpSp>
        <p:nvGrpSpPr>
          <p:cNvPr id="14" name="Group 13"/>
          <p:cNvGrpSpPr/>
          <p:nvPr/>
        </p:nvGrpSpPr>
        <p:grpSpPr>
          <a:xfrm>
            <a:off x="1004158" y="5784039"/>
            <a:ext cx="430084" cy="470652"/>
            <a:chOff x="-1981200" y="2209800"/>
            <a:chExt cx="609600" cy="762000"/>
          </a:xfrm>
        </p:grpSpPr>
        <p:cxnSp>
          <p:nvCxnSpPr>
            <p:cNvPr id="15" name="Straight Connector 14"/>
            <p:cNvCxnSpPr/>
            <p:nvPr/>
          </p:nvCxnSpPr>
          <p:spPr>
            <a:xfrm flipV="1">
              <a:off x="-1981200" y="2209800"/>
              <a:ext cx="609600" cy="762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920240" y="2239297"/>
              <a:ext cx="548640" cy="73152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2860695" y="4664589"/>
            <a:ext cx="430084" cy="470652"/>
            <a:chOff x="-1981200" y="2209800"/>
            <a:chExt cx="609600" cy="762000"/>
          </a:xfrm>
        </p:grpSpPr>
        <p:cxnSp>
          <p:nvCxnSpPr>
            <p:cNvPr id="18" name="Straight Connector 17"/>
            <p:cNvCxnSpPr/>
            <p:nvPr/>
          </p:nvCxnSpPr>
          <p:spPr>
            <a:xfrm flipV="1">
              <a:off x="-1981200" y="2209800"/>
              <a:ext cx="609600" cy="762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920240" y="2239297"/>
              <a:ext cx="548640" cy="73152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6205304" y="4599785"/>
            <a:ext cx="2938696" cy="523220"/>
          </a:xfrm>
          <a:prstGeom prst="rect">
            <a:avLst/>
          </a:prstGeom>
          <a:solidFill>
            <a:schemeClr val="bg1">
              <a:lumMod val="95000"/>
            </a:schemeClr>
          </a:solidFill>
        </p:spPr>
        <p:txBody>
          <a:bodyPr wrap="square" rtlCol="0">
            <a:spAutoFit/>
          </a:bodyPr>
          <a:lstStyle/>
          <a:p>
            <a:pPr algn="ctr"/>
            <a:r>
              <a:rPr lang="en-US" sz="2800" b="1" dirty="0" smtClean="0">
                <a:latin typeface="Times New Roman" panose="02020603050405020304" pitchFamily="18" charset="0"/>
                <a:cs typeface="Times New Roman" panose="02020603050405020304" pitchFamily="18" charset="0"/>
              </a:rPr>
              <a:t>Flat head</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1992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effectLst/>
              </a:rPr>
              <a:t>Brachycephaly</a:t>
            </a:r>
            <a:endParaRPr lang="ar-EG" dirty="0"/>
          </a:p>
        </p:txBody>
      </p:sp>
      <p:sp>
        <p:nvSpPr>
          <p:cNvPr id="3" name="Content Placeholder 2"/>
          <p:cNvSpPr>
            <a:spLocks noGrp="1"/>
          </p:cNvSpPr>
          <p:nvPr>
            <p:ph idx="1"/>
          </p:nvPr>
        </p:nvSpPr>
        <p:spPr/>
        <p:txBody>
          <a:bodyPr/>
          <a:lstStyle/>
          <a:p>
            <a:pPr algn="l"/>
            <a:r>
              <a:rPr lang="en-US" dirty="0" smtClean="0">
                <a:effectLst/>
              </a:rPr>
              <a:t>Bilateral </a:t>
            </a:r>
            <a:r>
              <a:rPr lang="en-US" dirty="0"/>
              <a:t>Coronal </a:t>
            </a:r>
            <a:r>
              <a:rPr lang="en-US" dirty="0" err="1" smtClean="0"/>
              <a:t>craniosynostosis</a:t>
            </a:r>
            <a:endParaRPr lang="en-US" dirty="0" smtClean="0"/>
          </a:p>
          <a:p>
            <a:pPr algn="l" rtl="0"/>
            <a:r>
              <a:rPr lang="en-US" dirty="0" smtClean="0">
                <a:effectLst/>
              </a:rPr>
              <a:t> </a:t>
            </a:r>
            <a:endParaRPr lang="ar-EG" dirty="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524000"/>
            <a:ext cx="3941511" cy="5262120"/>
          </a:xfrm>
          <a:prstGeom prst="rect">
            <a:avLst/>
          </a:prstGeom>
        </p:spPr>
      </p:pic>
      <p:sp>
        <p:nvSpPr>
          <p:cNvPr id="6" name="Left-Right Arrow 5"/>
          <p:cNvSpPr/>
          <p:nvPr/>
        </p:nvSpPr>
        <p:spPr>
          <a:xfrm rot="5400000">
            <a:off x="5431011" y="3410034"/>
            <a:ext cx="792736" cy="418933"/>
          </a:xfrm>
          <a:prstGeom prst="leftRightArrow">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0" y="2454500"/>
            <a:ext cx="4027450" cy="4078109"/>
          </a:xfrm>
          <a:prstGeom prst="rect">
            <a:avLst/>
          </a:prstGeom>
        </p:spPr>
      </p:pic>
      <p:grpSp>
        <p:nvGrpSpPr>
          <p:cNvPr id="14" name="Group 13"/>
          <p:cNvGrpSpPr/>
          <p:nvPr/>
        </p:nvGrpSpPr>
        <p:grpSpPr>
          <a:xfrm>
            <a:off x="762000" y="3371884"/>
            <a:ext cx="430084" cy="470652"/>
            <a:chOff x="-1981200" y="2209800"/>
            <a:chExt cx="609600" cy="762000"/>
          </a:xfrm>
        </p:grpSpPr>
        <p:cxnSp>
          <p:nvCxnSpPr>
            <p:cNvPr id="15" name="Straight Connector 14"/>
            <p:cNvCxnSpPr/>
            <p:nvPr/>
          </p:nvCxnSpPr>
          <p:spPr>
            <a:xfrm flipV="1">
              <a:off x="-1981200" y="2209800"/>
              <a:ext cx="609600" cy="762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920240" y="2239297"/>
              <a:ext cx="548640" cy="73152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2667000" y="3380690"/>
            <a:ext cx="430084" cy="470652"/>
            <a:chOff x="-1981200" y="2209800"/>
            <a:chExt cx="609600" cy="762000"/>
          </a:xfrm>
        </p:grpSpPr>
        <p:cxnSp>
          <p:nvCxnSpPr>
            <p:cNvPr id="12" name="Straight Connector 11"/>
            <p:cNvCxnSpPr/>
            <p:nvPr/>
          </p:nvCxnSpPr>
          <p:spPr>
            <a:xfrm flipV="1">
              <a:off x="-1981200" y="2209800"/>
              <a:ext cx="609600" cy="762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920240" y="2239297"/>
              <a:ext cx="548640" cy="73152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68787" r="4691"/>
          <a:stretch/>
        </p:blipFill>
        <p:spPr>
          <a:xfrm>
            <a:off x="7162798" y="0"/>
            <a:ext cx="1828801" cy="2800000"/>
          </a:xfrm>
          <a:prstGeom prst="rect">
            <a:avLst/>
          </a:prstGeom>
        </p:spPr>
      </p:pic>
      <p:sp>
        <p:nvSpPr>
          <p:cNvPr id="17" name="Left-Right Arrow 16"/>
          <p:cNvSpPr/>
          <p:nvPr/>
        </p:nvSpPr>
        <p:spPr>
          <a:xfrm>
            <a:off x="7355328" y="1095440"/>
            <a:ext cx="1473427" cy="512809"/>
          </a:xfrm>
          <a:prstGeom prst="leftRightArrow">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Left-Right Arrow 17"/>
          <p:cNvSpPr/>
          <p:nvPr/>
        </p:nvSpPr>
        <p:spPr>
          <a:xfrm>
            <a:off x="6042295" y="3339253"/>
            <a:ext cx="1615637" cy="500010"/>
          </a:xfrm>
          <a:prstGeom prst="leftRightArrow">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572000" y="5328030"/>
            <a:ext cx="3941511" cy="523220"/>
          </a:xfrm>
          <a:prstGeom prst="rect">
            <a:avLst/>
          </a:prstGeom>
          <a:solidFill>
            <a:schemeClr val="bg1">
              <a:lumMod val="95000"/>
            </a:schemeClr>
          </a:solidFill>
        </p:spPr>
        <p:txBody>
          <a:bodyPr wrap="square" rtlCol="0">
            <a:spAutoFit/>
          </a:bodyPr>
          <a:lstStyle/>
          <a:p>
            <a:pPr algn="ctr"/>
            <a:r>
              <a:rPr lang="en-US" sz="2800" b="1" dirty="0" smtClean="0">
                <a:latin typeface="Times New Roman" panose="02020603050405020304" pitchFamily="18" charset="0"/>
                <a:cs typeface="Times New Roman" panose="02020603050405020304" pitchFamily="18" charset="0"/>
              </a:rPr>
              <a:t>Short wide head</a:t>
            </a:r>
            <a:endParaRPr lang="en-US" sz="2800" b="1" dirty="0">
              <a:latin typeface="Times New Roman" panose="02020603050405020304" pitchFamily="18" charset="0"/>
              <a:cs typeface="Times New Roman" panose="02020603050405020304" pitchFamily="18" charset="0"/>
            </a:endParaRPr>
          </a:p>
        </p:txBody>
      </p:sp>
      <p:sp>
        <p:nvSpPr>
          <p:cNvPr id="8" name="Date Placeholder 7"/>
          <p:cNvSpPr>
            <a:spLocks noGrp="1"/>
          </p:cNvSpPr>
          <p:nvPr>
            <p:ph type="dt" sz="half" idx="10"/>
          </p:nvPr>
        </p:nvSpPr>
        <p:spPr/>
        <p:txBody>
          <a:bodyPr/>
          <a:lstStyle/>
          <a:p>
            <a:pPr>
              <a:defRPr/>
            </a:pPr>
            <a:fld id="{17180B7B-19B7-4677-A3EA-F66AD6372567}" type="datetime1">
              <a:rPr lang="en-US" smtClean="0"/>
              <a:t>7/13/2019</a:t>
            </a:fld>
            <a:endParaRPr lang="en-US" dirty="0"/>
          </a:p>
        </p:txBody>
      </p:sp>
      <p:sp>
        <p:nvSpPr>
          <p:cNvPr id="9" name="Footer Placeholder 8"/>
          <p:cNvSpPr>
            <a:spLocks noGrp="1"/>
          </p:cNvSpPr>
          <p:nvPr>
            <p:ph type="ftr" sz="quarter" idx="11"/>
          </p:nvPr>
        </p:nvSpPr>
        <p:spPr/>
        <p:txBody>
          <a:bodyPr/>
          <a:lstStyle/>
          <a:p>
            <a:pPr>
              <a:defRPr/>
            </a:pPr>
            <a:r>
              <a:rPr lang="en-US" smtClean="0"/>
              <a:t>Congenital Anomalies in Neurosurgery</a:t>
            </a:r>
            <a:endParaRPr lang="en-US" dirty="0"/>
          </a:p>
        </p:txBody>
      </p:sp>
      <p:sp>
        <p:nvSpPr>
          <p:cNvPr id="20" name="Slide Number Placeholder 19"/>
          <p:cNvSpPr>
            <a:spLocks noGrp="1"/>
          </p:cNvSpPr>
          <p:nvPr>
            <p:ph type="sldNum" sz="quarter" idx="12"/>
          </p:nvPr>
        </p:nvSpPr>
        <p:spPr/>
        <p:txBody>
          <a:bodyPr/>
          <a:lstStyle/>
          <a:p>
            <a:pPr>
              <a:defRPr/>
            </a:pPr>
            <a:fld id="{BD934AE0-55E8-4207-9C94-2E38068CB9AC}" type="slidenum">
              <a:rPr lang="ar-SA" smtClean="0"/>
              <a:pPr>
                <a:defRPr/>
              </a:pPr>
              <a:t>12</a:t>
            </a:fld>
            <a:endParaRPr lang="en-US" dirty="0"/>
          </a:p>
        </p:txBody>
      </p:sp>
    </p:spTree>
    <p:extLst>
      <p:ext uri="{BB962C8B-B14F-4D97-AF65-F5344CB8AC3E}">
        <p14:creationId xmlns:p14="http://schemas.microsoft.com/office/powerpoint/2010/main" val="2874047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Oxycephaly</a:t>
            </a:r>
          </a:p>
        </p:txBody>
      </p:sp>
      <p:sp>
        <p:nvSpPr>
          <p:cNvPr id="3" name="Content Placeholder 2"/>
          <p:cNvSpPr>
            <a:spLocks noGrp="1"/>
          </p:cNvSpPr>
          <p:nvPr>
            <p:ph idx="1"/>
          </p:nvPr>
        </p:nvSpPr>
        <p:spPr/>
        <p:txBody>
          <a:bodyPr/>
          <a:lstStyle/>
          <a:p>
            <a:r>
              <a:rPr lang="en-US" dirty="0"/>
              <a:t> </a:t>
            </a:r>
            <a:r>
              <a:rPr lang="en-US" dirty="0" err="1" smtClean="0"/>
              <a:t>Craniosynostosis</a:t>
            </a:r>
            <a:r>
              <a:rPr lang="en-US" dirty="0" smtClean="0"/>
              <a:t> of </a:t>
            </a:r>
            <a:r>
              <a:rPr lang="en-US" dirty="0"/>
              <a:t>coronal </a:t>
            </a:r>
            <a:r>
              <a:rPr lang="en-US" dirty="0" smtClean="0"/>
              <a:t>plus </a:t>
            </a:r>
            <a:r>
              <a:rPr lang="en-US" dirty="0"/>
              <a:t>any other suture, like the sagittal sutures, and, in some cases, of the lambdoid sutures</a:t>
            </a:r>
            <a:r>
              <a:rPr lang="en-US" dirty="0" smtClean="0"/>
              <a:t>.</a:t>
            </a:r>
            <a:endParaRPr lang="en-US" dirty="0"/>
          </a:p>
        </p:txBody>
      </p:sp>
      <p:sp>
        <p:nvSpPr>
          <p:cNvPr id="4" name="Date Placeholder 3"/>
          <p:cNvSpPr>
            <a:spLocks noGrp="1"/>
          </p:cNvSpPr>
          <p:nvPr>
            <p:ph type="dt" sz="half" idx="10"/>
          </p:nvPr>
        </p:nvSpPr>
        <p:spPr/>
        <p:txBody>
          <a:bodyPr/>
          <a:lstStyle/>
          <a:p>
            <a:pPr>
              <a:defRPr/>
            </a:pPr>
            <a:fld id="{9AD63855-0275-4E94-98A3-BBA003466DA6}"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13</a:t>
            </a:fld>
            <a:endParaRPr lang="en-US"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26778" r="22736"/>
          <a:stretch/>
        </p:blipFill>
        <p:spPr>
          <a:xfrm>
            <a:off x="5374906" y="2175108"/>
            <a:ext cx="3769094" cy="4233863"/>
          </a:xfrm>
          <a:prstGeom prst="rect">
            <a:avLst/>
          </a:prstGeom>
        </p:spPr>
      </p:pic>
      <p:pic>
        <p:nvPicPr>
          <p:cNvPr id="8" name="Picture 7"/>
          <p:cNvPicPr>
            <a:picLocks noChangeAspect="1"/>
          </p:cNvPicPr>
          <p:nvPr/>
        </p:nvPicPr>
        <p:blipFill>
          <a:blip r:embed="rId4"/>
          <a:stretch>
            <a:fillRect/>
          </a:stretch>
        </p:blipFill>
        <p:spPr>
          <a:xfrm>
            <a:off x="89446" y="2438400"/>
            <a:ext cx="4456602" cy="4114801"/>
          </a:xfrm>
          <a:prstGeom prst="rect">
            <a:avLst/>
          </a:prstGeom>
        </p:spPr>
      </p:pic>
      <p:grpSp>
        <p:nvGrpSpPr>
          <p:cNvPr id="9" name="Group 8"/>
          <p:cNvGrpSpPr/>
          <p:nvPr/>
        </p:nvGrpSpPr>
        <p:grpSpPr>
          <a:xfrm>
            <a:off x="2286000" y="3657600"/>
            <a:ext cx="430084" cy="470652"/>
            <a:chOff x="-1981200" y="2209800"/>
            <a:chExt cx="609600" cy="762000"/>
          </a:xfrm>
        </p:grpSpPr>
        <p:cxnSp>
          <p:nvCxnSpPr>
            <p:cNvPr id="10" name="Straight Connector 9"/>
            <p:cNvCxnSpPr/>
            <p:nvPr/>
          </p:nvCxnSpPr>
          <p:spPr>
            <a:xfrm flipV="1">
              <a:off x="-1981200" y="2209800"/>
              <a:ext cx="609600" cy="762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920240" y="2239297"/>
              <a:ext cx="548640" cy="73152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1946787" y="5761982"/>
            <a:ext cx="430084" cy="470652"/>
            <a:chOff x="-1981200" y="2209800"/>
            <a:chExt cx="609600" cy="762000"/>
          </a:xfrm>
        </p:grpSpPr>
        <p:cxnSp>
          <p:nvCxnSpPr>
            <p:cNvPr id="13" name="Straight Connector 12"/>
            <p:cNvCxnSpPr/>
            <p:nvPr/>
          </p:nvCxnSpPr>
          <p:spPr>
            <a:xfrm flipV="1">
              <a:off x="-1981200" y="2209800"/>
              <a:ext cx="609600" cy="762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920240" y="2239297"/>
              <a:ext cx="548640" cy="73152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5" name="Rectangle 14"/>
          <p:cNvSpPr/>
          <p:nvPr/>
        </p:nvSpPr>
        <p:spPr>
          <a:xfrm>
            <a:off x="5876443" y="5862296"/>
            <a:ext cx="3095656" cy="584775"/>
          </a:xfrm>
          <a:prstGeom prst="rect">
            <a:avLst/>
          </a:prstGeom>
          <a:solidFill>
            <a:schemeClr val="bg1">
              <a:lumMod val="95000"/>
            </a:schemeClr>
          </a:solidFill>
        </p:spPr>
        <p:txBody>
          <a:bodyPr wrap="none">
            <a:spAutoFit/>
          </a:bodyPr>
          <a:lstStyle/>
          <a:p>
            <a:r>
              <a:rPr lang="en-US" sz="3200" b="1" dirty="0" smtClean="0">
                <a:latin typeface="Times New Roman" panose="02020603050405020304" pitchFamily="18" charset="0"/>
                <a:cs typeface="Times New Roman" panose="02020603050405020304" pitchFamily="18" charset="0"/>
              </a:rPr>
              <a:t>Tower-like </a:t>
            </a:r>
            <a:r>
              <a:rPr lang="en-US" sz="3200" b="1" dirty="0">
                <a:latin typeface="Times New Roman" panose="02020603050405020304" pitchFamily="18" charset="0"/>
                <a:cs typeface="Times New Roman" panose="02020603050405020304" pitchFamily="18" charset="0"/>
              </a:rPr>
              <a:t>skull </a:t>
            </a:r>
            <a:endParaRPr lang="en-US" sz="3200" dirty="0">
              <a:latin typeface="Times New Roman" panose="02020603050405020304" pitchFamily="18" charset="0"/>
              <a:cs typeface="Times New Roman" panose="02020603050405020304" pitchFamily="18" charset="0"/>
            </a:endParaRPr>
          </a:p>
        </p:txBody>
      </p:sp>
      <p:grpSp>
        <p:nvGrpSpPr>
          <p:cNvPr id="16" name="Group 15"/>
          <p:cNvGrpSpPr/>
          <p:nvPr/>
        </p:nvGrpSpPr>
        <p:grpSpPr>
          <a:xfrm>
            <a:off x="1516703" y="4596345"/>
            <a:ext cx="430084" cy="470652"/>
            <a:chOff x="-1981200" y="2209800"/>
            <a:chExt cx="609600" cy="762000"/>
          </a:xfrm>
        </p:grpSpPr>
        <p:cxnSp>
          <p:nvCxnSpPr>
            <p:cNvPr id="17" name="Straight Connector 16"/>
            <p:cNvCxnSpPr/>
            <p:nvPr/>
          </p:nvCxnSpPr>
          <p:spPr>
            <a:xfrm flipV="1">
              <a:off x="-1981200" y="2209800"/>
              <a:ext cx="609600" cy="762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920240" y="2239297"/>
              <a:ext cx="548640" cy="73152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63094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Syndromic </a:t>
            </a:r>
            <a:r>
              <a:rPr lang="en-US" dirty="0" err="1" smtClean="0"/>
              <a:t>Craniosynostosis</a:t>
            </a:r>
            <a:r>
              <a:rPr lang="en-US" dirty="0" smtClean="0"/>
              <a:t> </a:t>
            </a:r>
            <a:endParaRPr lang="en-US" dirty="0"/>
          </a:p>
        </p:txBody>
      </p:sp>
      <p:sp>
        <p:nvSpPr>
          <p:cNvPr id="3" name="Content Placeholder 2"/>
          <p:cNvSpPr>
            <a:spLocks noGrp="1"/>
          </p:cNvSpPr>
          <p:nvPr>
            <p:ph idx="1"/>
          </p:nvPr>
        </p:nvSpPr>
        <p:spPr>
          <a:xfrm>
            <a:off x="11151" y="762000"/>
            <a:ext cx="9132849" cy="5715000"/>
          </a:xfrm>
        </p:spPr>
        <p:txBody>
          <a:bodyPr/>
          <a:lstStyle/>
          <a:p>
            <a:r>
              <a:rPr lang="en-US" dirty="0"/>
              <a:t> </a:t>
            </a:r>
          </a:p>
        </p:txBody>
      </p:sp>
      <p:sp>
        <p:nvSpPr>
          <p:cNvPr id="4" name="Date Placeholder 3"/>
          <p:cNvSpPr>
            <a:spLocks noGrp="1"/>
          </p:cNvSpPr>
          <p:nvPr>
            <p:ph type="dt" sz="half" idx="10"/>
          </p:nvPr>
        </p:nvSpPr>
        <p:spPr/>
        <p:txBody>
          <a:bodyPr/>
          <a:lstStyle/>
          <a:p>
            <a:pPr>
              <a:defRPr/>
            </a:pPr>
            <a:fld id="{DB55CDD0-FDB8-4D4D-8AF1-D2F9C7116FB3}"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14</a:t>
            </a:fld>
            <a:endParaRPr lang="en-US" dirty="0"/>
          </a:p>
        </p:txBody>
      </p:sp>
      <p:pic>
        <p:nvPicPr>
          <p:cNvPr id="7" name="Picture 6"/>
          <p:cNvPicPr>
            <a:picLocks noChangeAspect="1"/>
          </p:cNvPicPr>
          <p:nvPr/>
        </p:nvPicPr>
        <p:blipFill>
          <a:blip r:embed="rId3"/>
          <a:stretch>
            <a:fillRect/>
          </a:stretch>
        </p:blipFill>
        <p:spPr>
          <a:xfrm>
            <a:off x="893719" y="906802"/>
            <a:ext cx="7488281" cy="5611985"/>
          </a:xfrm>
          <a:prstGeom prst="rect">
            <a:avLst/>
          </a:prstGeom>
        </p:spPr>
      </p:pic>
    </p:spTree>
    <p:extLst>
      <p:ext uri="{BB962C8B-B14F-4D97-AF65-F5344CB8AC3E}">
        <p14:creationId xmlns:p14="http://schemas.microsoft.com/office/powerpoint/2010/main" val="38239454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Syndromic </a:t>
            </a:r>
            <a:r>
              <a:rPr lang="en-US" smtClean="0"/>
              <a:t>Craniosynostosis</a:t>
            </a:r>
            <a:r>
              <a:rPr lang="en-US" dirty="0" smtClean="0"/>
              <a:t> </a:t>
            </a:r>
            <a:endParaRPr lang="en-US" dirty="0"/>
          </a:p>
        </p:txBody>
      </p:sp>
      <p:sp>
        <p:nvSpPr>
          <p:cNvPr id="3" name="Content Placeholder 2"/>
          <p:cNvSpPr>
            <a:spLocks noGrp="1"/>
          </p:cNvSpPr>
          <p:nvPr>
            <p:ph idx="1"/>
          </p:nvPr>
        </p:nvSpPr>
        <p:spPr>
          <a:xfrm>
            <a:off x="11151" y="762000"/>
            <a:ext cx="9132849" cy="5715000"/>
          </a:xfrm>
        </p:spPr>
        <p:txBody>
          <a:bodyPr/>
          <a:lstStyle/>
          <a:p>
            <a:r>
              <a:rPr lang="en-US" dirty="0"/>
              <a:t> </a:t>
            </a:r>
            <a:r>
              <a:rPr lang="en-US" b="1" dirty="0" err="1" smtClean="0"/>
              <a:t>Crouzon’syndrome</a:t>
            </a:r>
            <a:r>
              <a:rPr lang="en-US" b="1" dirty="0" smtClean="0"/>
              <a:t>: </a:t>
            </a:r>
            <a:r>
              <a:rPr lang="en-US" dirty="0" smtClean="0"/>
              <a:t>Autosomal dominant</a:t>
            </a:r>
            <a:endParaRPr lang="en-US" dirty="0"/>
          </a:p>
          <a:p>
            <a:pPr lvl="1"/>
            <a:r>
              <a:rPr lang="en-US" dirty="0" smtClean="0"/>
              <a:t> 1) </a:t>
            </a:r>
            <a:r>
              <a:rPr lang="en-US" dirty="0" err="1" smtClean="0"/>
              <a:t>Craniosynostosis</a:t>
            </a:r>
            <a:r>
              <a:rPr lang="en-US" dirty="0" smtClean="0"/>
              <a:t> (the commonest is </a:t>
            </a:r>
            <a:r>
              <a:rPr lang="en-US" dirty="0" err="1" smtClean="0"/>
              <a:t>brachycephaly</a:t>
            </a:r>
            <a:r>
              <a:rPr lang="en-US" dirty="0" smtClean="0"/>
              <a:t>). </a:t>
            </a:r>
            <a:endParaRPr lang="en-US" dirty="0"/>
          </a:p>
          <a:p>
            <a:pPr lvl="1"/>
            <a:r>
              <a:rPr lang="en-US" dirty="0"/>
              <a:t> 2) Exophthalmos </a:t>
            </a:r>
            <a:endParaRPr lang="en-US" dirty="0" smtClean="0"/>
          </a:p>
          <a:p>
            <a:pPr lvl="1"/>
            <a:r>
              <a:rPr lang="en-US" dirty="0" smtClean="0"/>
              <a:t> 3</a:t>
            </a:r>
            <a:r>
              <a:rPr lang="en-US" dirty="0"/>
              <a:t>) </a:t>
            </a:r>
            <a:r>
              <a:rPr lang="en-US" dirty="0" err="1"/>
              <a:t>Hypertelorism</a:t>
            </a:r>
            <a:r>
              <a:rPr lang="en-US" dirty="0"/>
              <a:t> </a:t>
            </a:r>
            <a:endParaRPr lang="en-US" dirty="0" smtClean="0"/>
          </a:p>
          <a:p>
            <a:pPr lvl="1"/>
            <a:r>
              <a:rPr lang="en-US" dirty="0" smtClean="0"/>
              <a:t> 4</a:t>
            </a:r>
            <a:r>
              <a:rPr lang="en-US" dirty="0"/>
              <a:t>) </a:t>
            </a:r>
            <a:r>
              <a:rPr lang="en-US" dirty="0" smtClean="0"/>
              <a:t>Beak-like nose</a:t>
            </a:r>
            <a:endParaRPr lang="en-US" dirty="0"/>
          </a:p>
        </p:txBody>
      </p:sp>
      <p:sp>
        <p:nvSpPr>
          <p:cNvPr id="4" name="Date Placeholder 3"/>
          <p:cNvSpPr>
            <a:spLocks noGrp="1"/>
          </p:cNvSpPr>
          <p:nvPr>
            <p:ph type="dt" sz="half" idx="10"/>
          </p:nvPr>
        </p:nvSpPr>
        <p:spPr/>
        <p:txBody>
          <a:bodyPr/>
          <a:lstStyle/>
          <a:p>
            <a:pPr>
              <a:defRPr/>
            </a:pPr>
            <a:fld id="{9D572EDD-2B8A-4D68-BDB8-3ABA9ECCB0A2}"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15</a:t>
            </a:fld>
            <a:endParaRPr lang="en-US" dirty="0"/>
          </a:p>
        </p:txBody>
      </p:sp>
      <p:pic>
        <p:nvPicPr>
          <p:cNvPr id="9" name="Picture 8"/>
          <p:cNvPicPr>
            <a:picLocks noChangeAspect="1"/>
          </p:cNvPicPr>
          <p:nvPr/>
        </p:nvPicPr>
        <p:blipFill>
          <a:blip r:embed="rId3"/>
          <a:stretch>
            <a:fillRect/>
          </a:stretch>
        </p:blipFill>
        <p:spPr>
          <a:xfrm>
            <a:off x="4577574" y="1828800"/>
            <a:ext cx="3536831" cy="4648200"/>
          </a:xfrm>
          <a:prstGeom prst="rect">
            <a:avLst/>
          </a:prstGeom>
        </p:spPr>
      </p:pic>
    </p:spTree>
    <p:extLst>
      <p:ext uri="{BB962C8B-B14F-4D97-AF65-F5344CB8AC3E}">
        <p14:creationId xmlns:p14="http://schemas.microsoft.com/office/powerpoint/2010/main" val="12169529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Syndromic </a:t>
            </a:r>
            <a:r>
              <a:rPr lang="en-US" smtClean="0"/>
              <a:t>Craniosynostosis</a:t>
            </a:r>
            <a:r>
              <a:rPr lang="en-US" dirty="0" smtClean="0"/>
              <a:t> </a:t>
            </a:r>
            <a:endParaRPr lang="en-US" dirty="0"/>
          </a:p>
        </p:txBody>
      </p:sp>
      <p:sp>
        <p:nvSpPr>
          <p:cNvPr id="3" name="Content Placeholder 2"/>
          <p:cNvSpPr>
            <a:spLocks noGrp="1"/>
          </p:cNvSpPr>
          <p:nvPr>
            <p:ph idx="1"/>
          </p:nvPr>
        </p:nvSpPr>
        <p:spPr>
          <a:xfrm>
            <a:off x="11151" y="762000"/>
            <a:ext cx="9132849" cy="5715000"/>
          </a:xfrm>
        </p:spPr>
        <p:txBody>
          <a:bodyPr/>
          <a:lstStyle/>
          <a:p>
            <a:r>
              <a:rPr lang="en-US" dirty="0"/>
              <a:t> </a:t>
            </a:r>
            <a:r>
              <a:rPr lang="en-US" b="1" dirty="0" err="1" smtClean="0"/>
              <a:t>Apert’s</a:t>
            </a:r>
            <a:r>
              <a:rPr lang="en-US" b="1" dirty="0" smtClean="0"/>
              <a:t> syndrome: </a:t>
            </a:r>
            <a:r>
              <a:rPr lang="en-US" dirty="0"/>
              <a:t>Autosomal dominant</a:t>
            </a:r>
            <a:endParaRPr lang="en-US" dirty="0" smtClean="0"/>
          </a:p>
          <a:p>
            <a:pPr lvl="1"/>
            <a:r>
              <a:rPr lang="en-US" dirty="0" smtClean="0"/>
              <a:t> </a:t>
            </a:r>
            <a:r>
              <a:rPr lang="en-US" dirty="0" err="1"/>
              <a:t>Craniosynostosis</a:t>
            </a:r>
            <a:endParaRPr lang="en-US" dirty="0" smtClean="0"/>
          </a:p>
          <a:p>
            <a:pPr lvl="1"/>
            <a:r>
              <a:rPr lang="en-US" dirty="0"/>
              <a:t> </a:t>
            </a:r>
            <a:r>
              <a:rPr lang="en-US" dirty="0" smtClean="0"/>
              <a:t>Syndactyly</a:t>
            </a:r>
            <a:endParaRPr lang="en-US" dirty="0"/>
          </a:p>
          <a:p>
            <a:endParaRPr lang="en-US" dirty="0"/>
          </a:p>
        </p:txBody>
      </p:sp>
      <p:sp>
        <p:nvSpPr>
          <p:cNvPr id="4" name="Date Placeholder 3"/>
          <p:cNvSpPr>
            <a:spLocks noGrp="1"/>
          </p:cNvSpPr>
          <p:nvPr>
            <p:ph type="dt" sz="half" idx="10"/>
          </p:nvPr>
        </p:nvSpPr>
        <p:spPr/>
        <p:txBody>
          <a:bodyPr/>
          <a:lstStyle/>
          <a:p>
            <a:pPr>
              <a:defRPr/>
            </a:pPr>
            <a:fld id="{9AA16BF6-D575-480C-8041-52BF38930A0F}"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16</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2971800"/>
            <a:ext cx="4286250" cy="306705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2352675"/>
            <a:ext cx="4773083" cy="3905250"/>
          </a:xfrm>
          <a:prstGeom prst="rect">
            <a:avLst/>
          </a:prstGeom>
        </p:spPr>
      </p:pic>
    </p:spTree>
    <p:extLst>
      <p:ext uri="{BB962C8B-B14F-4D97-AF65-F5344CB8AC3E}">
        <p14:creationId xmlns:p14="http://schemas.microsoft.com/office/powerpoint/2010/main" val="30264409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143000"/>
          </a:xfrm>
        </p:spPr>
        <p:txBody>
          <a:bodyPr/>
          <a:lstStyle/>
          <a:p>
            <a:r>
              <a:rPr lang="en-US" dirty="0"/>
              <a:t>Clinical </a:t>
            </a:r>
            <a:r>
              <a:rPr lang="en-US" dirty="0" smtClean="0"/>
              <a:t>Presentation Of </a:t>
            </a:r>
            <a:r>
              <a:rPr lang="en-US" dirty="0" err="1"/>
              <a:t>Craniosynostosis</a:t>
            </a:r>
            <a:endParaRPr lang="en-US" dirty="0"/>
          </a:p>
        </p:txBody>
      </p:sp>
      <p:sp>
        <p:nvSpPr>
          <p:cNvPr id="3" name="Content Placeholder 2"/>
          <p:cNvSpPr>
            <a:spLocks noGrp="1"/>
          </p:cNvSpPr>
          <p:nvPr>
            <p:ph idx="1"/>
          </p:nvPr>
        </p:nvSpPr>
        <p:spPr>
          <a:xfrm>
            <a:off x="11150" y="1295400"/>
            <a:ext cx="9132849" cy="5334000"/>
          </a:xfrm>
        </p:spPr>
        <p:txBody>
          <a:bodyPr/>
          <a:lstStyle/>
          <a:p>
            <a:r>
              <a:rPr lang="en-US" dirty="0" smtClean="0"/>
              <a:t> </a:t>
            </a:r>
            <a:r>
              <a:rPr lang="en-US" dirty="0"/>
              <a:t>Cosmetic Disfigurement.</a:t>
            </a:r>
          </a:p>
          <a:p>
            <a:endParaRPr lang="en-US" dirty="0"/>
          </a:p>
          <a:p>
            <a:r>
              <a:rPr lang="en-US" dirty="0"/>
              <a:t>Elevated ICP occurs in 11% of cases of single stenotic suture.</a:t>
            </a:r>
          </a:p>
          <a:p>
            <a:endParaRPr lang="en-US" dirty="0"/>
          </a:p>
          <a:p>
            <a:r>
              <a:rPr lang="en-US" dirty="0"/>
              <a:t>Brain compression and limitation of cerebral growth during the early neonatal period. </a:t>
            </a:r>
            <a:endParaRPr lang="en-US" dirty="0" smtClean="0"/>
          </a:p>
          <a:p>
            <a:endParaRPr lang="en-US" dirty="0"/>
          </a:p>
          <a:p>
            <a:r>
              <a:rPr lang="en-US" dirty="0" smtClean="0"/>
              <a:t> Presentation of associated anomalies in </a:t>
            </a:r>
            <a:r>
              <a:rPr lang="en-US" dirty="0" err="1" smtClean="0"/>
              <a:t>syndromatic</a:t>
            </a:r>
            <a:r>
              <a:rPr lang="en-US" dirty="0" smtClean="0"/>
              <a:t> cases</a:t>
            </a:r>
            <a:endParaRPr lang="en-US" dirty="0"/>
          </a:p>
          <a:p>
            <a:endParaRPr lang="en-US" dirty="0"/>
          </a:p>
        </p:txBody>
      </p:sp>
      <p:sp>
        <p:nvSpPr>
          <p:cNvPr id="4" name="Date Placeholder 3"/>
          <p:cNvSpPr>
            <a:spLocks noGrp="1"/>
          </p:cNvSpPr>
          <p:nvPr>
            <p:ph type="dt" sz="half" idx="10"/>
          </p:nvPr>
        </p:nvSpPr>
        <p:spPr/>
        <p:txBody>
          <a:bodyPr/>
          <a:lstStyle/>
          <a:p>
            <a:pPr>
              <a:defRPr/>
            </a:pPr>
            <a:fld id="{0D793419-8AE8-43C9-9A21-B4BEF64A2C05}"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17</a:t>
            </a:fld>
            <a:endParaRPr lang="en-US" dirty="0"/>
          </a:p>
        </p:txBody>
      </p:sp>
    </p:spTree>
    <p:extLst>
      <p:ext uri="{BB962C8B-B14F-4D97-AF65-F5344CB8AC3E}">
        <p14:creationId xmlns:p14="http://schemas.microsoft.com/office/powerpoint/2010/main" val="359103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of </a:t>
            </a:r>
            <a:r>
              <a:rPr lang="en-US" dirty="0" err="1"/>
              <a:t>Craniosynostosis</a:t>
            </a:r>
            <a:endParaRPr lang="ar-EG" dirty="0"/>
          </a:p>
        </p:txBody>
      </p:sp>
      <p:sp>
        <p:nvSpPr>
          <p:cNvPr id="3" name="Content Placeholder 2"/>
          <p:cNvSpPr>
            <a:spLocks noGrp="1"/>
          </p:cNvSpPr>
          <p:nvPr>
            <p:ph idx="1"/>
          </p:nvPr>
        </p:nvSpPr>
        <p:spPr/>
        <p:txBody>
          <a:bodyPr/>
          <a:lstStyle/>
          <a:p>
            <a:pPr algn="l" rtl="0"/>
            <a:r>
              <a:rPr lang="en-US" sz="2400" dirty="0" smtClean="0"/>
              <a:t>X-ray</a:t>
            </a:r>
          </a:p>
          <a:p>
            <a:pPr algn="l" rtl="0"/>
            <a:r>
              <a:rPr lang="en-US" sz="2400" dirty="0" smtClean="0"/>
              <a:t>CT with sagittal, coronal and 3D reconstruction.</a:t>
            </a:r>
          </a:p>
          <a:p>
            <a:pPr algn="l" rtl="0"/>
            <a:r>
              <a:rPr lang="en-US" sz="2400" dirty="0" smtClean="0"/>
              <a:t>MRI </a:t>
            </a:r>
            <a:endParaRPr lang="ar-EG" sz="24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98" y="2085998"/>
            <a:ext cx="3005631" cy="2028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9471" y="2142662"/>
            <a:ext cx="2905771" cy="2171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8671" y="4114800"/>
            <a:ext cx="2634037" cy="2752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3793" y="2075528"/>
            <a:ext cx="2808807" cy="2039271"/>
          </a:xfrm>
          <a:prstGeom prst="rect">
            <a:avLst/>
          </a:prstGeom>
        </p:spPr>
      </p:pic>
      <p:sp>
        <p:nvSpPr>
          <p:cNvPr id="5" name="Date Placeholder 4"/>
          <p:cNvSpPr>
            <a:spLocks noGrp="1"/>
          </p:cNvSpPr>
          <p:nvPr>
            <p:ph type="dt" sz="half" idx="10"/>
          </p:nvPr>
        </p:nvSpPr>
        <p:spPr/>
        <p:txBody>
          <a:bodyPr/>
          <a:lstStyle/>
          <a:p>
            <a:pPr>
              <a:defRPr/>
            </a:pPr>
            <a:fld id="{64D417C6-AE84-4F50-A7C0-431B54983B60}" type="datetime1">
              <a:rPr lang="en-US" smtClean="0"/>
              <a:t>7/13/2019</a:t>
            </a:fld>
            <a:endParaRPr lang="en-US" dirty="0"/>
          </a:p>
        </p:txBody>
      </p:sp>
      <p:sp>
        <p:nvSpPr>
          <p:cNvPr id="6" name="Footer Placeholder 5"/>
          <p:cNvSpPr>
            <a:spLocks noGrp="1"/>
          </p:cNvSpPr>
          <p:nvPr>
            <p:ph type="ftr" sz="quarter" idx="11"/>
          </p:nvPr>
        </p:nvSpPr>
        <p:spPr/>
        <p:txBody>
          <a:bodyPr/>
          <a:lstStyle/>
          <a:p>
            <a:pPr>
              <a:defRPr/>
            </a:pPr>
            <a:r>
              <a:rPr lang="en-US" smtClean="0"/>
              <a:t>Congenital Anomalies in Neurosurgery</a:t>
            </a:r>
            <a:endParaRPr lang="en-US" dirty="0"/>
          </a:p>
        </p:txBody>
      </p:sp>
      <p:sp>
        <p:nvSpPr>
          <p:cNvPr id="7" name="Slide Number Placeholder 6"/>
          <p:cNvSpPr>
            <a:spLocks noGrp="1"/>
          </p:cNvSpPr>
          <p:nvPr>
            <p:ph type="sldNum" sz="quarter" idx="12"/>
          </p:nvPr>
        </p:nvSpPr>
        <p:spPr/>
        <p:txBody>
          <a:bodyPr/>
          <a:lstStyle/>
          <a:p>
            <a:pPr>
              <a:defRPr/>
            </a:pPr>
            <a:fld id="{BD934AE0-55E8-4207-9C94-2E38068CB9AC}" type="slidenum">
              <a:rPr lang="ar-SA" smtClean="0"/>
              <a:pPr>
                <a:defRPr/>
              </a:pPr>
              <a:t>18</a:t>
            </a:fld>
            <a:endParaRPr lang="en-US" dirty="0"/>
          </a:p>
        </p:txBody>
      </p:sp>
    </p:spTree>
    <p:extLst>
      <p:ext uri="{BB962C8B-B14F-4D97-AF65-F5344CB8AC3E}">
        <p14:creationId xmlns:p14="http://schemas.microsoft.com/office/powerpoint/2010/main" val="2271579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a:t>
            </a:r>
            <a:r>
              <a:rPr lang="en-US" dirty="0"/>
              <a:t>Of </a:t>
            </a:r>
            <a:r>
              <a:rPr lang="en-US" dirty="0" err="1"/>
              <a:t>Craniosynostosis</a:t>
            </a:r>
            <a:endParaRPr lang="ar-EG" dirty="0"/>
          </a:p>
        </p:txBody>
      </p:sp>
      <p:sp>
        <p:nvSpPr>
          <p:cNvPr id="3" name="Content Placeholder 2"/>
          <p:cNvSpPr>
            <a:spLocks noGrp="1"/>
          </p:cNvSpPr>
          <p:nvPr>
            <p:ph idx="1"/>
          </p:nvPr>
        </p:nvSpPr>
        <p:spPr/>
        <p:txBody>
          <a:bodyPr/>
          <a:lstStyle/>
          <a:p>
            <a:pPr rtl="0"/>
            <a:r>
              <a:rPr lang="en-US" sz="3600" dirty="0" smtClean="0"/>
              <a:t>Mild cases need no treatment</a:t>
            </a:r>
          </a:p>
          <a:p>
            <a:pPr rtl="0"/>
            <a:r>
              <a:rPr lang="en-US" sz="3600" dirty="0" smtClean="0"/>
              <a:t>Significant cases either cosmetically or violating neurological structures (optic nerves) require surgery.</a:t>
            </a:r>
          </a:p>
          <a:p>
            <a:pPr lvl="0" rtl="0"/>
            <a:r>
              <a:rPr lang="en-US" sz="3600" dirty="0">
                <a:effectLst/>
              </a:rPr>
              <a:t>Risks of surgery include: blood loss, seizures and stroke.</a:t>
            </a:r>
          </a:p>
          <a:p>
            <a:endParaRPr lang="en-US" dirty="0" smtClean="0"/>
          </a:p>
          <a:p>
            <a:endParaRPr lang="ar-EG" dirty="0"/>
          </a:p>
        </p:txBody>
      </p:sp>
      <p:pic>
        <p:nvPicPr>
          <p:cNvPr id="4" name="Picture 3"/>
          <p:cNvPicPr>
            <a:picLocks noChangeAspect="1"/>
          </p:cNvPicPr>
          <p:nvPr/>
        </p:nvPicPr>
        <p:blipFill rotWithShape="1">
          <a:blip r:embed="rId3"/>
          <a:srcRect b="55707"/>
          <a:stretch/>
        </p:blipFill>
        <p:spPr>
          <a:xfrm>
            <a:off x="3124200" y="3810000"/>
            <a:ext cx="4267200" cy="2870743"/>
          </a:xfrm>
          <a:prstGeom prst="rect">
            <a:avLst/>
          </a:prstGeom>
        </p:spPr>
      </p:pic>
      <p:sp>
        <p:nvSpPr>
          <p:cNvPr id="5" name="Date Placeholder 4"/>
          <p:cNvSpPr>
            <a:spLocks noGrp="1"/>
          </p:cNvSpPr>
          <p:nvPr>
            <p:ph type="dt" sz="half" idx="10"/>
          </p:nvPr>
        </p:nvSpPr>
        <p:spPr/>
        <p:txBody>
          <a:bodyPr/>
          <a:lstStyle/>
          <a:p>
            <a:pPr>
              <a:defRPr/>
            </a:pPr>
            <a:fld id="{1E694BCB-0F7C-4E3A-9BEB-EE9D0AC935EE}" type="datetime1">
              <a:rPr lang="en-US" smtClean="0"/>
              <a:t>7/13/2019</a:t>
            </a:fld>
            <a:endParaRPr lang="en-US" dirty="0"/>
          </a:p>
        </p:txBody>
      </p:sp>
      <p:sp>
        <p:nvSpPr>
          <p:cNvPr id="6" name="Footer Placeholder 5"/>
          <p:cNvSpPr>
            <a:spLocks noGrp="1"/>
          </p:cNvSpPr>
          <p:nvPr>
            <p:ph type="ftr" sz="quarter" idx="11"/>
          </p:nvPr>
        </p:nvSpPr>
        <p:spPr/>
        <p:txBody>
          <a:bodyPr/>
          <a:lstStyle/>
          <a:p>
            <a:pPr>
              <a:defRPr/>
            </a:pPr>
            <a:r>
              <a:rPr lang="en-US" smtClean="0"/>
              <a:t>Congenital Anomalies in Neurosurgery</a:t>
            </a:r>
            <a:endParaRPr lang="en-US" dirty="0"/>
          </a:p>
        </p:txBody>
      </p:sp>
      <p:sp>
        <p:nvSpPr>
          <p:cNvPr id="7" name="Slide Number Placeholder 6"/>
          <p:cNvSpPr>
            <a:spLocks noGrp="1"/>
          </p:cNvSpPr>
          <p:nvPr>
            <p:ph type="sldNum" sz="quarter" idx="12"/>
          </p:nvPr>
        </p:nvSpPr>
        <p:spPr/>
        <p:txBody>
          <a:bodyPr/>
          <a:lstStyle/>
          <a:p>
            <a:pPr>
              <a:defRPr/>
            </a:pPr>
            <a:fld id="{BD934AE0-55E8-4207-9C94-2E38068CB9AC}" type="slidenum">
              <a:rPr lang="ar-SA" smtClean="0"/>
              <a:pPr>
                <a:defRPr/>
              </a:pPr>
              <a:t>19</a:t>
            </a:fld>
            <a:endParaRPr lang="en-US" dirty="0"/>
          </a:p>
        </p:txBody>
      </p:sp>
    </p:spTree>
    <p:extLst>
      <p:ext uri="{BB962C8B-B14F-4D97-AF65-F5344CB8AC3E}">
        <p14:creationId xmlns:p14="http://schemas.microsoft.com/office/powerpoint/2010/main" val="565666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1281112"/>
            <a:ext cx="9144000" cy="1766888"/>
          </a:xfrm>
        </p:spPr>
        <p:txBody>
          <a:bodyPr anchor="ctr"/>
          <a:lstStyle/>
          <a:p>
            <a:pPr eaLnBrk="1" hangingPunct="1">
              <a:defRPr/>
            </a:pPr>
            <a:r>
              <a:rPr lang="en-US" sz="5400" dirty="0">
                <a:solidFill>
                  <a:srgbClr val="002060"/>
                </a:solidFill>
              </a:rPr>
              <a:t>Congenital </a:t>
            </a:r>
            <a:r>
              <a:rPr lang="en-US" sz="5400" dirty="0" smtClean="0">
                <a:solidFill>
                  <a:srgbClr val="002060"/>
                </a:solidFill>
              </a:rPr>
              <a:t>malformations</a:t>
            </a:r>
            <a:br>
              <a:rPr lang="en-US" sz="5400" dirty="0" smtClean="0">
                <a:solidFill>
                  <a:srgbClr val="002060"/>
                </a:solidFill>
              </a:rPr>
            </a:br>
            <a:r>
              <a:rPr lang="en-US" sz="5400" dirty="0" smtClean="0">
                <a:solidFill>
                  <a:srgbClr val="002060"/>
                </a:solidFill>
              </a:rPr>
              <a:t>In Neurosurgery</a:t>
            </a:r>
            <a:endParaRPr lang="en-US" sz="5400" dirty="0">
              <a:solidFill>
                <a:srgbClr val="002060"/>
              </a:solidFill>
            </a:endParaRPr>
          </a:p>
        </p:txBody>
      </p:sp>
      <p:sp>
        <p:nvSpPr>
          <p:cNvPr id="2051" name="Rectangle 3"/>
          <p:cNvSpPr>
            <a:spLocks noGrp="1" noChangeArrowheads="1"/>
          </p:cNvSpPr>
          <p:nvPr>
            <p:ph type="subTitle" idx="1"/>
          </p:nvPr>
        </p:nvSpPr>
        <p:spPr>
          <a:xfrm>
            <a:off x="1524000" y="3657600"/>
            <a:ext cx="6032500" cy="2057400"/>
          </a:xfrm>
        </p:spPr>
        <p:txBody>
          <a:bodyPr/>
          <a:lstStyle/>
          <a:p>
            <a:pPr eaLnBrk="1" hangingPunct="1">
              <a:lnSpc>
                <a:spcPct val="80000"/>
              </a:lnSpc>
              <a:defRPr/>
            </a:pPr>
            <a:endParaRPr lang="en-US" sz="2000" dirty="0"/>
          </a:p>
          <a:p>
            <a:pPr eaLnBrk="1" hangingPunct="1">
              <a:lnSpc>
                <a:spcPct val="80000"/>
              </a:lnSpc>
              <a:defRPr/>
            </a:pPr>
            <a:r>
              <a:rPr lang="en-US" sz="2000" dirty="0" smtClean="0">
                <a:solidFill>
                  <a:srgbClr val="002060"/>
                </a:solidFill>
              </a:rPr>
              <a:t>Prof. Mohamed Wael Samir</a:t>
            </a:r>
          </a:p>
          <a:p>
            <a:pPr eaLnBrk="1" hangingPunct="1">
              <a:lnSpc>
                <a:spcPct val="80000"/>
              </a:lnSpc>
              <a:defRPr/>
            </a:pPr>
            <a:r>
              <a:rPr lang="en-US" sz="2000" dirty="0" smtClean="0">
                <a:solidFill>
                  <a:srgbClr val="002060"/>
                </a:solidFill>
              </a:rPr>
              <a:t>Neurosurgery Department</a:t>
            </a:r>
          </a:p>
          <a:p>
            <a:pPr eaLnBrk="1" hangingPunct="1">
              <a:lnSpc>
                <a:spcPct val="80000"/>
              </a:lnSpc>
              <a:defRPr/>
            </a:pPr>
            <a:r>
              <a:rPr lang="en-US" sz="2000" dirty="0" smtClean="0">
                <a:solidFill>
                  <a:srgbClr val="002060"/>
                </a:solidFill>
              </a:rPr>
              <a:t>Ain </a:t>
            </a:r>
            <a:r>
              <a:rPr lang="en-US" sz="2000" dirty="0">
                <a:solidFill>
                  <a:srgbClr val="002060"/>
                </a:solidFill>
              </a:rPr>
              <a:t>Shams </a:t>
            </a:r>
            <a:r>
              <a:rPr lang="en-US" sz="2000" dirty="0" smtClean="0">
                <a:solidFill>
                  <a:srgbClr val="002060"/>
                </a:solidFill>
              </a:rPr>
              <a:t>University</a:t>
            </a:r>
          </a:p>
          <a:p>
            <a:pPr eaLnBrk="1" hangingPunct="1">
              <a:lnSpc>
                <a:spcPct val="80000"/>
              </a:lnSpc>
              <a:defRPr/>
            </a:pPr>
            <a:r>
              <a:rPr lang="en-US" sz="2000" dirty="0" smtClean="0">
                <a:solidFill>
                  <a:srgbClr val="002060"/>
                </a:solidFill>
              </a:rPr>
              <a:t>Cairo-Egypt</a:t>
            </a:r>
            <a:endParaRPr lang="en-US" sz="2000" dirty="0">
              <a:solidFill>
                <a:srgbClr val="002060"/>
              </a:solidFill>
            </a:endParaRPr>
          </a:p>
        </p:txBody>
      </p:sp>
      <p:pic>
        <p:nvPicPr>
          <p:cNvPr id="15364" name="Picture 4" descr="navylo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00" y="55563"/>
            <a:ext cx="1573213"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Prognosis </a:t>
            </a:r>
            <a:r>
              <a:rPr lang="en-US" dirty="0"/>
              <a:t>Of </a:t>
            </a:r>
            <a:r>
              <a:rPr lang="en-US" dirty="0" err="1"/>
              <a:t>Craniosynostosis</a:t>
            </a:r>
            <a:endParaRPr lang="en-US" dirty="0"/>
          </a:p>
        </p:txBody>
      </p:sp>
      <p:sp>
        <p:nvSpPr>
          <p:cNvPr id="3" name="Content Placeholder 2"/>
          <p:cNvSpPr>
            <a:spLocks noGrp="1"/>
          </p:cNvSpPr>
          <p:nvPr>
            <p:ph idx="1"/>
          </p:nvPr>
        </p:nvSpPr>
        <p:spPr/>
        <p:txBody>
          <a:bodyPr/>
          <a:lstStyle/>
          <a:p>
            <a:r>
              <a:rPr lang="en-US" dirty="0" smtClean="0"/>
              <a:t> </a:t>
            </a:r>
            <a:r>
              <a:rPr lang="en-US" b="1" dirty="0" smtClean="0"/>
              <a:t>Non syndromic:</a:t>
            </a:r>
          </a:p>
          <a:p>
            <a:pPr lvl="1"/>
            <a:r>
              <a:rPr lang="en-US" dirty="0"/>
              <a:t> </a:t>
            </a:r>
            <a:r>
              <a:rPr lang="en-US" dirty="0" smtClean="0"/>
              <a:t>Early diagnosis avoid social embracement and neurological injury</a:t>
            </a:r>
          </a:p>
          <a:p>
            <a:r>
              <a:rPr lang="en-US" dirty="0"/>
              <a:t> </a:t>
            </a:r>
            <a:r>
              <a:rPr lang="en-US" b="1" dirty="0" smtClean="0"/>
              <a:t>Syndromic:</a:t>
            </a:r>
          </a:p>
          <a:p>
            <a:pPr lvl="1"/>
            <a:r>
              <a:rPr lang="en-US" dirty="0"/>
              <a:t> </a:t>
            </a:r>
            <a:r>
              <a:rPr lang="en-US" dirty="0" smtClean="0"/>
              <a:t>Usually multiple congenital anomalies</a:t>
            </a:r>
            <a:endParaRPr lang="en-US" dirty="0"/>
          </a:p>
        </p:txBody>
      </p:sp>
      <p:sp>
        <p:nvSpPr>
          <p:cNvPr id="4" name="Date Placeholder 3"/>
          <p:cNvSpPr>
            <a:spLocks noGrp="1"/>
          </p:cNvSpPr>
          <p:nvPr>
            <p:ph type="dt" sz="half" idx="10"/>
          </p:nvPr>
        </p:nvSpPr>
        <p:spPr/>
        <p:txBody>
          <a:bodyPr/>
          <a:lstStyle/>
          <a:p>
            <a:pPr>
              <a:defRPr/>
            </a:pPr>
            <a:fld id="{0AFA85DF-6D8B-4D89-AAEE-3BF52EB21D2C}"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20</a:t>
            </a:fld>
            <a:endParaRPr lang="en-US" dirty="0"/>
          </a:p>
        </p:txBody>
      </p:sp>
    </p:spTree>
    <p:extLst>
      <p:ext uri="{BB962C8B-B14F-4D97-AF65-F5344CB8AC3E}">
        <p14:creationId xmlns:p14="http://schemas.microsoft.com/office/powerpoint/2010/main" val="6894173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295400"/>
          </a:xfrm>
        </p:spPr>
        <p:txBody>
          <a:bodyPr/>
          <a:lstStyle/>
          <a:p>
            <a:r>
              <a:rPr lang="en-US" dirty="0" smtClean="0"/>
              <a:t>Common Neurosurgical Congenital Anomalies</a:t>
            </a:r>
            <a:endParaRPr lang="en-US" dirty="0"/>
          </a:p>
        </p:txBody>
      </p:sp>
      <p:sp>
        <p:nvSpPr>
          <p:cNvPr id="3" name="Content Placeholder 2"/>
          <p:cNvSpPr>
            <a:spLocks noGrp="1"/>
          </p:cNvSpPr>
          <p:nvPr>
            <p:ph idx="1"/>
          </p:nvPr>
        </p:nvSpPr>
        <p:spPr>
          <a:xfrm>
            <a:off x="11151" y="1295400"/>
            <a:ext cx="9132849" cy="5181600"/>
          </a:xfrm>
        </p:spPr>
        <p:txBody>
          <a:bodyPr/>
          <a:lstStyle/>
          <a:p>
            <a:r>
              <a:rPr lang="en-US" dirty="0" smtClean="0"/>
              <a:t> </a:t>
            </a:r>
            <a:r>
              <a:rPr lang="en-US" b="1" dirty="0"/>
              <a:t>Cranial </a:t>
            </a:r>
            <a:r>
              <a:rPr lang="en-US" b="1" dirty="0" smtClean="0"/>
              <a:t>malformations </a:t>
            </a:r>
          </a:p>
          <a:p>
            <a:pPr lvl="1"/>
            <a:r>
              <a:rPr lang="en-US" b="1" dirty="0"/>
              <a:t> </a:t>
            </a:r>
            <a:r>
              <a:rPr lang="en-US" dirty="0"/>
              <a:t>Malformations </a:t>
            </a:r>
            <a:r>
              <a:rPr lang="en-US" dirty="0" smtClean="0"/>
              <a:t>of </a:t>
            </a:r>
            <a:r>
              <a:rPr lang="en-US" dirty="0"/>
              <a:t>the Scalp and Skull:</a:t>
            </a:r>
          </a:p>
          <a:p>
            <a:pPr lvl="1"/>
            <a:r>
              <a:rPr lang="en-US" dirty="0"/>
              <a:t> Malformations of the </a:t>
            </a:r>
            <a:r>
              <a:rPr lang="en-US" dirty="0" smtClean="0"/>
              <a:t>Brain:</a:t>
            </a:r>
          </a:p>
          <a:p>
            <a:r>
              <a:rPr lang="en-US" b="1" dirty="0"/>
              <a:t> </a:t>
            </a:r>
            <a:r>
              <a:rPr lang="en-US" b="1" dirty="0" smtClean="0"/>
              <a:t>Spinal malformations </a:t>
            </a:r>
          </a:p>
          <a:p>
            <a:pPr lvl="1"/>
            <a:r>
              <a:rPr lang="en-US" dirty="0" smtClean="0"/>
              <a:t> Malformations </a:t>
            </a:r>
            <a:r>
              <a:rPr lang="en-US" dirty="0"/>
              <a:t>of the Spinal </a:t>
            </a:r>
            <a:r>
              <a:rPr lang="en-US" dirty="0" smtClean="0"/>
              <a:t>Cord</a:t>
            </a:r>
          </a:p>
          <a:p>
            <a:pPr lvl="1"/>
            <a:r>
              <a:rPr lang="en-US" dirty="0"/>
              <a:t> Malformations of vertebral column:</a:t>
            </a:r>
          </a:p>
          <a:p>
            <a:pPr lvl="1"/>
            <a:endParaRPr lang="en-US" dirty="0"/>
          </a:p>
          <a:p>
            <a:endParaRPr lang="en-US" b="1" dirty="0"/>
          </a:p>
          <a:p>
            <a:endParaRPr lang="en-US" dirty="0"/>
          </a:p>
        </p:txBody>
      </p:sp>
      <p:sp>
        <p:nvSpPr>
          <p:cNvPr id="4" name="Date Placeholder 3"/>
          <p:cNvSpPr>
            <a:spLocks noGrp="1"/>
          </p:cNvSpPr>
          <p:nvPr>
            <p:ph type="dt" sz="half" idx="10"/>
          </p:nvPr>
        </p:nvSpPr>
        <p:spPr/>
        <p:txBody>
          <a:bodyPr/>
          <a:lstStyle/>
          <a:p>
            <a:pPr>
              <a:defRPr/>
            </a:pPr>
            <a:fld id="{A6F05EDD-6412-40D7-B6E6-49E1B2F1AE52}"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21</a:t>
            </a:fld>
            <a:endParaRPr lang="en-US" dirty="0"/>
          </a:p>
        </p:txBody>
      </p:sp>
      <p:sp>
        <p:nvSpPr>
          <p:cNvPr id="7" name="Rectangle 6"/>
          <p:cNvSpPr/>
          <p:nvPr/>
        </p:nvSpPr>
        <p:spPr>
          <a:xfrm>
            <a:off x="577075" y="2209800"/>
            <a:ext cx="4528325" cy="533400"/>
          </a:xfrm>
          <a:prstGeom prst="rect">
            <a:avLst/>
          </a:prstGeom>
          <a:solidFill>
            <a:srgbClr val="92D050">
              <a:alpha val="4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192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1447800"/>
            <a:ext cx="9144000" cy="3581400"/>
          </a:xfrm>
        </p:spPr>
        <p:txBody>
          <a:bodyPr/>
          <a:lstStyle/>
          <a:p>
            <a:pPr rtl="0" eaLnBrk="1" hangingPunct="1">
              <a:defRPr/>
            </a:pPr>
            <a:r>
              <a:rPr lang="en-US" sz="6600" b="1" dirty="0">
                <a:solidFill>
                  <a:srgbClr val="FFFF00"/>
                </a:solidFill>
                <a:effectLst/>
              </a:rPr>
              <a:t>Hydrocephalus</a:t>
            </a:r>
            <a:endParaRPr lang="en-US" sz="4400" b="1" dirty="0" smtClean="0">
              <a:solidFill>
                <a:srgbClr val="FFFF00"/>
              </a:solidFill>
              <a:effectLst/>
            </a:endParaRPr>
          </a:p>
        </p:txBody>
      </p:sp>
      <p:sp>
        <p:nvSpPr>
          <p:cNvPr id="3" name="Title 1"/>
          <p:cNvSpPr txBox="1">
            <a:spLocks/>
          </p:cNvSpPr>
          <p:nvPr/>
        </p:nvSpPr>
        <p:spPr bwMode="auto">
          <a:xfrm>
            <a:off x="11151" y="0"/>
            <a:ext cx="9132849" cy="762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lvl1pPr algn="ctr" rtl="1" eaLnBrk="0" fontAlgn="base" hangingPunct="0">
              <a:spcBef>
                <a:spcPct val="0"/>
              </a:spcBef>
              <a:spcAft>
                <a:spcPct val="0"/>
              </a:spcAft>
              <a:defRPr sz="4800">
                <a:solidFill>
                  <a:schemeClr val="tx2"/>
                </a:solidFill>
                <a:effectLst>
                  <a:outerShdw blurRad="38100" dist="38100" dir="2700000" algn="tl">
                    <a:srgbClr val="FFFFFF"/>
                  </a:outerShdw>
                </a:effectLst>
                <a:latin typeface="+mj-lt"/>
                <a:ea typeface="+mj-ea"/>
                <a:cs typeface="+mj-cs"/>
              </a:defRPr>
            </a:lvl1pPr>
            <a:lvl2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2pPr>
            <a:lvl3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3pPr>
            <a:lvl4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4pPr>
            <a:lvl5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5pPr>
            <a:lvl6pPr marL="4572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6pPr>
            <a:lvl7pPr marL="9144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7pPr>
            <a:lvl8pPr marL="13716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8pPr>
            <a:lvl9pPr marL="18288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9pPr>
          </a:lstStyle>
          <a:p>
            <a:r>
              <a:rPr lang="en-US" kern="0" smtClean="0"/>
              <a:t>Malformations of the Brain</a:t>
            </a:r>
            <a:endParaRPr lang="en-US" kern="0" dirty="0"/>
          </a:p>
        </p:txBody>
      </p:sp>
    </p:spTree>
    <p:extLst>
      <p:ext uri="{BB962C8B-B14F-4D97-AF65-F5344CB8AC3E}">
        <p14:creationId xmlns:p14="http://schemas.microsoft.com/office/powerpoint/2010/main" val="2971150113"/>
      </p:ext>
    </p:extLst>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CSF Circulation</a:t>
            </a:r>
            <a:endParaRPr lang="en-US" dirty="0"/>
          </a:p>
        </p:txBody>
      </p:sp>
      <p:pic>
        <p:nvPicPr>
          <p:cNvPr id="4" name="Content Placeholder 3" descr="PE-AnatBrainFig7.jpg"/>
          <p:cNvPicPr>
            <a:picLocks noGrp="1" noChangeAspect="1"/>
          </p:cNvPicPr>
          <p:nvPr>
            <p:ph idx="1"/>
          </p:nvPr>
        </p:nvPicPr>
        <p:blipFill>
          <a:blip r:embed="rId2"/>
          <a:stretch>
            <a:fillRect/>
          </a:stretch>
        </p:blipFill>
        <p:spPr>
          <a:xfrm>
            <a:off x="1214413" y="1571612"/>
            <a:ext cx="6286545" cy="5072098"/>
          </a:xfrm>
        </p:spPr>
      </p:pic>
      <p:sp>
        <p:nvSpPr>
          <p:cNvPr id="3" name="Date Placeholder 2"/>
          <p:cNvSpPr>
            <a:spLocks noGrp="1"/>
          </p:cNvSpPr>
          <p:nvPr>
            <p:ph type="dt" sz="half" idx="10"/>
          </p:nvPr>
        </p:nvSpPr>
        <p:spPr/>
        <p:txBody>
          <a:bodyPr/>
          <a:lstStyle/>
          <a:p>
            <a:pPr>
              <a:defRPr/>
            </a:pPr>
            <a:fld id="{F3B4E76C-72AB-44A9-A56E-3131056D5F8E}"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23</a:t>
            </a:fld>
            <a:endParaRPr lang="en-US" dirty="0"/>
          </a:p>
        </p:txBody>
      </p:sp>
    </p:spTree>
    <p:extLst>
      <p:ext uri="{BB962C8B-B14F-4D97-AF65-F5344CB8AC3E}">
        <p14:creationId xmlns:p14="http://schemas.microsoft.com/office/powerpoint/2010/main" val="13342126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 Of Hydrocephalus</a:t>
            </a:r>
            <a:endParaRPr lang="en-US" dirty="0"/>
          </a:p>
        </p:txBody>
      </p:sp>
      <p:sp>
        <p:nvSpPr>
          <p:cNvPr id="3" name="Content Placeholder 2"/>
          <p:cNvSpPr>
            <a:spLocks noGrp="1"/>
          </p:cNvSpPr>
          <p:nvPr>
            <p:ph idx="1"/>
          </p:nvPr>
        </p:nvSpPr>
        <p:spPr/>
        <p:txBody>
          <a:bodyPr/>
          <a:lstStyle/>
          <a:p>
            <a:r>
              <a:rPr lang="en-US" b="1" dirty="0" smtClean="0"/>
              <a:t>According to etiology</a:t>
            </a:r>
          </a:p>
          <a:p>
            <a:pPr lvl="1"/>
            <a:r>
              <a:rPr lang="en-US" sz="2400" dirty="0" smtClean="0"/>
              <a:t> </a:t>
            </a:r>
            <a:r>
              <a:rPr lang="en-US" b="1" i="1" u="sng" dirty="0"/>
              <a:t>Obstructive:</a:t>
            </a:r>
            <a:r>
              <a:rPr lang="en-US" dirty="0"/>
              <a:t> </a:t>
            </a:r>
            <a:r>
              <a:rPr lang="en-US" sz="2400" dirty="0" smtClean="0"/>
              <a:t>block proximal to arachnoid granulations (</a:t>
            </a:r>
            <a:r>
              <a:rPr lang="en-US" sz="2400" dirty="0" err="1" smtClean="0"/>
              <a:t>congential</a:t>
            </a:r>
            <a:r>
              <a:rPr lang="en-US" sz="2400" dirty="0" smtClean="0"/>
              <a:t> aqueduct stenosis)</a:t>
            </a:r>
          </a:p>
          <a:p>
            <a:pPr lvl="1"/>
            <a:r>
              <a:rPr lang="en-US" b="1" i="1" u="sng" dirty="0"/>
              <a:t> Communicating: </a:t>
            </a:r>
            <a:r>
              <a:rPr lang="en-US" sz="2400" dirty="0" smtClean="0"/>
              <a:t>block at the level of arachnoid granulations (congenital absence of </a:t>
            </a:r>
            <a:r>
              <a:rPr lang="en-US" sz="2400" dirty="0"/>
              <a:t>arachnoid </a:t>
            </a:r>
            <a:r>
              <a:rPr lang="en-US" sz="2400" dirty="0" smtClean="0"/>
              <a:t>granulations)</a:t>
            </a:r>
          </a:p>
          <a:p>
            <a:r>
              <a:rPr lang="en-US" b="1" dirty="0" smtClean="0"/>
              <a:t>According to pathology</a:t>
            </a:r>
          </a:p>
          <a:p>
            <a:pPr lvl="1"/>
            <a:r>
              <a:rPr lang="en-US" sz="2400" dirty="0"/>
              <a:t> </a:t>
            </a:r>
            <a:r>
              <a:rPr lang="en-US" b="1" i="1" u="sng" dirty="0" smtClean="0"/>
              <a:t>Congenital:</a:t>
            </a:r>
          </a:p>
          <a:p>
            <a:pPr lvl="2"/>
            <a:r>
              <a:rPr lang="en-US" sz="2000" b="1" i="1" dirty="0"/>
              <a:t> </a:t>
            </a:r>
            <a:r>
              <a:rPr lang="en-US" b="1" i="1" u="sng" dirty="0"/>
              <a:t>Obstructive: </a:t>
            </a:r>
            <a:r>
              <a:rPr lang="en-US" dirty="0" smtClean="0">
                <a:solidFill>
                  <a:schemeClr val="accent6"/>
                </a:solidFill>
              </a:rPr>
              <a:t>Aqueduct stenosis</a:t>
            </a:r>
            <a:endParaRPr lang="en-US" dirty="0">
              <a:solidFill>
                <a:schemeClr val="accent6"/>
              </a:solidFill>
            </a:endParaRPr>
          </a:p>
          <a:p>
            <a:pPr lvl="2"/>
            <a:r>
              <a:rPr lang="en-US" sz="2800" b="1" i="1" u="sng" dirty="0"/>
              <a:t> </a:t>
            </a:r>
            <a:r>
              <a:rPr lang="en-US" b="1" i="1" u="sng" dirty="0"/>
              <a:t>Communicating</a:t>
            </a:r>
            <a:r>
              <a:rPr lang="en-US" dirty="0">
                <a:solidFill>
                  <a:schemeClr val="accent6"/>
                </a:solidFill>
              </a:rPr>
              <a:t>: </a:t>
            </a:r>
            <a:r>
              <a:rPr lang="en-US" dirty="0" smtClean="0">
                <a:solidFill>
                  <a:schemeClr val="accent6"/>
                </a:solidFill>
              </a:rPr>
              <a:t>under developed arachnoid villi</a:t>
            </a:r>
            <a:endParaRPr lang="en-US" b="1" i="1" u="sng" dirty="0"/>
          </a:p>
          <a:p>
            <a:pPr lvl="1"/>
            <a:r>
              <a:rPr lang="en-US" sz="2400" b="1" i="1" u="sng" dirty="0"/>
              <a:t> </a:t>
            </a:r>
            <a:r>
              <a:rPr lang="en-US" b="1" i="1" u="sng" dirty="0"/>
              <a:t>Acquired:</a:t>
            </a:r>
          </a:p>
          <a:p>
            <a:pPr lvl="2"/>
            <a:r>
              <a:rPr lang="en-US" dirty="0"/>
              <a:t> </a:t>
            </a:r>
            <a:r>
              <a:rPr lang="en-US" b="1" i="1" u="sng" dirty="0"/>
              <a:t>Obstructive: </a:t>
            </a:r>
            <a:r>
              <a:rPr lang="en-US" dirty="0" smtClean="0">
                <a:solidFill>
                  <a:schemeClr val="accent6"/>
                </a:solidFill>
              </a:rPr>
              <a:t>brain tumor</a:t>
            </a:r>
          </a:p>
          <a:p>
            <a:pPr lvl="2"/>
            <a:r>
              <a:rPr lang="en-US" dirty="0">
                <a:solidFill>
                  <a:schemeClr val="accent6"/>
                </a:solidFill>
              </a:rPr>
              <a:t> </a:t>
            </a:r>
            <a:r>
              <a:rPr lang="en-US" b="1" i="1" u="sng" dirty="0" smtClean="0">
                <a:solidFill>
                  <a:schemeClr val="accent6"/>
                </a:solidFill>
              </a:rPr>
              <a:t>Communicating</a:t>
            </a:r>
            <a:r>
              <a:rPr lang="en-US" dirty="0" smtClean="0">
                <a:solidFill>
                  <a:schemeClr val="accent6"/>
                </a:solidFill>
              </a:rPr>
              <a:t>: post infection</a:t>
            </a:r>
            <a:endParaRPr lang="en-US" dirty="0"/>
          </a:p>
          <a:p>
            <a:pPr>
              <a:buFont typeface="Courier New" pitchFamily="49" charset="0"/>
              <a:buChar char="o"/>
            </a:pPr>
            <a:endParaRPr lang="en-US" dirty="0"/>
          </a:p>
        </p:txBody>
      </p:sp>
      <p:sp>
        <p:nvSpPr>
          <p:cNvPr id="4" name="Date Placeholder 3"/>
          <p:cNvSpPr>
            <a:spLocks noGrp="1"/>
          </p:cNvSpPr>
          <p:nvPr>
            <p:ph type="dt" sz="half" idx="10"/>
          </p:nvPr>
        </p:nvSpPr>
        <p:spPr/>
        <p:txBody>
          <a:bodyPr/>
          <a:lstStyle/>
          <a:p>
            <a:pPr>
              <a:defRPr/>
            </a:pPr>
            <a:fld id="{8E94BC77-FBDB-4B40-B4C2-B523962C706F}"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24</a:t>
            </a:fld>
            <a:endParaRPr lang="en-US" dirty="0"/>
          </a:p>
        </p:txBody>
      </p:sp>
    </p:spTree>
    <p:extLst>
      <p:ext uri="{BB962C8B-B14F-4D97-AF65-F5344CB8AC3E}">
        <p14:creationId xmlns:p14="http://schemas.microsoft.com/office/powerpoint/2010/main" val="35203961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Presentations</a:t>
            </a:r>
          </a:p>
        </p:txBody>
      </p:sp>
      <p:sp>
        <p:nvSpPr>
          <p:cNvPr id="3" name="Content Placeholder 2"/>
          <p:cNvSpPr>
            <a:spLocks noGrp="1"/>
          </p:cNvSpPr>
          <p:nvPr>
            <p:ph idx="1"/>
          </p:nvPr>
        </p:nvSpPr>
        <p:spPr/>
        <p:txBody>
          <a:bodyPr>
            <a:normAutofit/>
          </a:bodyPr>
          <a:lstStyle/>
          <a:p>
            <a:r>
              <a:rPr lang="en-US" b="1" dirty="0" smtClean="0"/>
              <a:t>In young children</a:t>
            </a:r>
          </a:p>
          <a:p>
            <a:pPr marL="400050" lvl="1" indent="0"/>
            <a:r>
              <a:rPr lang="en-US" dirty="0"/>
              <a:t> Increase skull circumference </a:t>
            </a:r>
          </a:p>
          <a:p>
            <a:pPr marL="400050" lvl="1" indent="0"/>
            <a:r>
              <a:rPr lang="en-US" dirty="0"/>
              <a:t> Full and bulging Fontanelles </a:t>
            </a:r>
          </a:p>
          <a:p>
            <a:pPr marL="400050" lvl="1" indent="0"/>
            <a:r>
              <a:rPr lang="en-US" dirty="0"/>
              <a:t> Engorgement of scalp veins</a:t>
            </a:r>
          </a:p>
          <a:p>
            <a:pPr marL="400050" lvl="1" indent="0"/>
            <a:r>
              <a:rPr lang="en-US" dirty="0"/>
              <a:t> Parinaud sign</a:t>
            </a:r>
          </a:p>
          <a:p>
            <a:r>
              <a:rPr lang="en-US" b="1" dirty="0" smtClean="0"/>
              <a:t>In older children and adults</a:t>
            </a:r>
          </a:p>
          <a:p>
            <a:pPr marL="400050" lvl="1" indent="0"/>
            <a:r>
              <a:rPr lang="en-US" sz="2400" dirty="0" smtClean="0"/>
              <a:t> </a:t>
            </a:r>
            <a:r>
              <a:rPr lang="en-US" dirty="0" smtClean="0"/>
              <a:t>Signs </a:t>
            </a:r>
            <a:r>
              <a:rPr lang="en-US" dirty="0"/>
              <a:t>and symptoms of increased </a:t>
            </a:r>
            <a:r>
              <a:rPr lang="en-US" dirty="0" smtClean="0"/>
              <a:t>ICP</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70371" y="1143000"/>
            <a:ext cx="2677466" cy="231140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0371" y="4302140"/>
            <a:ext cx="2438400" cy="252984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4600" y="4978090"/>
            <a:ext cx="3268989" cy="1853890"/>
          </a:xfrm>
          <a:prstGeom prst="rect">
            <a:avLst/>
          </a:prstGeom>
        </p:spPr>
      </p:pic>
      <p:sp>
        <p:nvSpPr>
          <p:cNvPr id="7" name="Date Placeholder 6"/>
          <p:cNvSpPr>
            <a:spLocks noGrp="1"/>
          </p:cNvSpPr>
          <p:nvPr>
            <p:ph type="dt" sz="half" idx="10"/>
          </p:nvPr>
        </p:nvSpPr>
        <p:spPr/>
        <p:txBody>
          <a:bodyPr/>
          <a:lstStyle/>
          <a:p>
            <a:pPr>
              <a:defRPr/>
            </a:pPr>
            <a:fld id="{5ABDEB6E-95B5-41A9-B9BB-2030AEB6444C}" type="datetime1">
              <a:rPr lang="en-US" smtClean="0"/>
              <a:t>7/13/2019</a:t>
            </a:fld>
            <a:endParaRPr lang="en-US" dirty="0"/>
          </a:p>
        </p:txBody>
      </p:sp>
      <p:sp>
        <p:nvSpPr>
          <p:cNvPr id="8" name="Footer Placeholder 7"/>
          <p:cNvSpPr>
            <a:spLocks noGrp="1"/>
          </p:cNvSpPr>
          <p:nvPr>
            <p:ph type="ftr" sz="quarter" idx="11"/>
          </p:nvPr>
        </p:nvSpPr>
        <p:spPr/>
        <p:txBody>
          <a:bodyPr/>
          <a:lstStyle/>
          <a:p>
            <a:pPr>
              <a:defRPr/>
            </a:pPr>
            <a:r>
              <a:rPr lang="en-US" smtClean="0"/>
              <a:t>Congenital Anomalies in Neurosurgery</a:t>
            </a:r>
            <a:endParaRPr lang="en-US" dirty="0"/>
          </a:p>
        </p:txBody>
      </p:sp>
      <p:sp>
        <p:nvSpPr>
          <p:cNvPr id="9" name="Slide Number Placeholder 8"/>
          <p:cNvSpPr>
            <a:spLocks noGrp="1"/>
          </p:cNvSpPr>
          <p:nvPr>
            <p:ph type="sldNum" sz="quarter" idx="12"/>
          </p:nvPr>
        </p:nvSpPr>
        <p:spPr/>
        <p:txBody>
          <a:bodyPr/>
          <a:lstStyle/>
          <a:p>
            <a:pPr>
              <a:defRPr/>
            </a:pPr>
            <a:fld id="{BD934AE0-55E8-4207-9C94-2E38068CB9AC}" type="slidenum">
              <a:rPr lang="ar-SA" smtClean="0"/>
              <a:pPr>
                <a:defRPr/>
              </a:pPr>
              <a:t>25</a:t>
            </a:fld>
            <a:endParaRPr lang="en-US" dirty="0"/>
          </a:p>
        </p:txBody>
      </p:sp>
    </p:spTree>
    <p:extLst>
      <p:ext uri="{BB962C8B-B14F-4D97-AF65-F5344CB8AC3E}">
        <p14:creationId xmlns:p14="http://schemas.microsoft.com/office/powerpoint/2010/main" val="7547623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Clinical Presentations</a:t>
            </a:r>
            <a:endParaRPr lang="en-US" dirty="0"/>
          </a:p>
        </p:txBody>
      </p:sp>
      <p:sp>
        <p:nvSpPr>
          <p:cNvPr id="3" name="Content Placeholder 2"/>
          <p:cNvSpPr>
            <a:spLocks noGrp="1"/>
          </p:cNvSpPr>
          <p:nvPr>
            <p:ph idx="1"/>
          </p:nvPr>
        </p:nvSpPr>
        <p:spPr/>
        <p:txBody>
          <a:bodyPr/>
          <a:lstStyle/>
          <a:p>
            <a:endParaRPr lang="en-US"/>
          </a:p>
        </p:txBody>
      </p:sp>
      <p:pic>
        <p:nvPicPr>
          <p:cNvPr id="40961" name="Picture 1" descr="C:\Users\Wael\Desktop\girls_headandweight_sml.gif"/>
          <p:cNvPicPr>
            <a:picLocks noChangeAspect="1" noChangeArrowheads="1"/>
          </p:cNvPicPr>
          <p:nvPr/>
        </p:nvPicPr>
        <p:blipFill>
          <a:blip r:embed="rId3" cstate="print"/>
          <a:srcRect b="51724"/>
          <a:stretch>
            <a:fillRect/>
          </a:stretch>
        </p:blipFill>
        <p:spPr bwMode="auto">
          <a:xfrm>
            <a:off x="0" y="1039707"/>
            <a:ext cx="9144000" cy="5689599"/>
          </a:xfrm>
          <a:prstGeom prst="rect">
            <a:avLst/>
          </a:prstGeom>
          <a:noFill/>
        </p:spPr>
      </p:pic>
      <p:pic>
        <p:nvPicPr>
          <p:cNvPr id="40962" name="Picture 2" descr="C:\Users\Wael\Desktop\imagesCANJ0391.jpg"/>
          <p:cNvPicPr>
            <a:picLocks noChangeAspect="1" noChangeArrowheads="1"/>
          </p:cNvPicPr>
          <p:nvPr/>
        </p:nvPicPr>
        <p:blipFill>
          <a:blip r:embed="rId4" cstate="print"/>
          <a:srcRect/>
          <a:stretch>
            <a:fillRect/>
          </a:stretch>
        </p:blipFill>
        <p:spPr bwMode="auto">
          <a:xfrm>
            <a:off x="5838825" y="4038600"/>
            <a:ext cx="2390775" cy="1914525"/>
          </a:xfrm>
          <a:prstGeom prst="rect">
            <a:avLst/>
          </a:prstGeom>
          <a:noFill/>
        </p:spPr>
      </p:pic>
      <p:sp>
        <p:nvSpPr>
          <p:cNvPr id="7" name="Oval 6"/>
          <p:cNvSpPr/>
          <p:nvPr/>
        </p:nvSpPr>
        <p:spPr bwMode="auto">
          <a:xfrm>
            <a:off x="1143000" y="5943600"/>
            <a:ext cx="381000" cy="4572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MS PGothic" pitchFamily="34" charset="-128"/>
            </a:endParaRPr>
          </a:p>
        </p:txBody>
      </p:sp>
      <p:sp>
        <p:nvSpPr>
          <p:cNvPr id="8" name="Rounded Rectangular Callout 7"/>
          <p:cNvSpPr/>
          <p:nvPr/>
        </p:nvSpPr>
        <p:spPr bwMode="auto">
          <a:xfrm>
            <a:off x="1143000" y="4648200"/>
            <a:ext cx="457200" cy="381000"/>
          </a:xfrm>
          <a:prstGeom prst="wedgeRoundRectCallout">
            <a:avLst>
              <a:gd name="adj1" fmla="val -117457"/>
              <a:gd name="adj2" fmla="val -37500"/>
              <a:gd name="adj3" fmla="val 16667"/>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MS PGothic" pitchFamily="34" charset="-128"/>
            </a:endParaRPr>
          </a:p>
        </p:txBody>
      </p:sp>
      <p:sp>
        <p:nvSpPr>
          <p:cNvPr id="9" name="Oval 8"/>
          <p:cNvSpPr/>
          <p:nvPr/>
        </p:nvSpPr>
        <p:spPr bwMode="auto">
          <a:xfrm>
            <a:off x="1752600" y="5943600"/>
            <a:ext cx="381000" cy="45720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MS PGothic" pitchFamily="34" charset="-128"/>
            </a:endParaRPr>
          </a:p>
        </p:txBody>
      </p:sp>
      <p:sp>
        <p:nvSpPr>
          <p:cNvPr id="10" name="Rounded Rectangular Callout 9"/>
          <p:cNvSpPr/>
          <p:nvPr/>
        </p:nvSpPr>
        <p:spPr bwMode="auto">
          <a:xfrm>
            <a:off x="1600200" y="4267200"/>
            <a:ext cx="457200" cy="381000"/>
          </a:xfrm>
          <a:prstGeom prst="wedgeRoundRectCallout">
            <a:avLst>
              <a:gd name="adj1" fmla="val -131093"/>
              <a:gd name="adj2" fmla="val -4773"/>
              <a:gd name="adj3" fmla="val 16667"/>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pitchFamily="34" charset="0"/>
              <a:ea typeface="MS PGothic" pitchFamily="34" charset="-128"/>
            </a:endParaRPr>
          </a:p>
        </p:txBody>
      </p:sp>
      <p:sp>
        <p:nvSpPr>
          <p:cNvPr id="4" name="Date Placeholder 3"/>
          <p:cNvSpPr>
            <a:spLocks noGrp="1"/>
          </p:cNvSpPr>
          <p:nvPr>
            <p:ph type="dt" sz="half" idx="10"/>
          </p:nvPr>
        </p:nvSpPr>
        <p:spPr/>
        <p:txBody>
          <a:bodyPr/>
          <a:lstStyle/>
          <a:p>
            <a:pPr>
              <a:defRPr/>
            </a:pPr>
            <a:fld id="{3376BC29-D0F9-46D3-A0C8-062CFD53EFC2}"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26</a:t>
            </a:fld>
            <a:endParaRPr lang="en-US" dirty="0"/>
          </a:p>
        </p:txBody>
      </p:sp>
    </p:spTree>
    <p:extLst>
      <p:ext uri="{BB962C8B-B14F-4D97-AF65-F5344CB8AC3E}">
        <p14:creationId xmlns:p14="http://schemas.microsoft.com/office/powerpoint/2010/main" val="13945326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Investigations</a:t>
            </a:r>
            <a:endParaRPr lang="en-US" dirty="0"/>
          </a:p>
        </p:txBody>
      </p:sp>
      <p:sp>
        <p:nvSpPr>
          <p:cNvPr id="3" name="Content Placeholder 2"/>
          <p:cNvSpPr>
            <a:spLocks noGrp="1"/>
          </p:cNvSpPr>
          <p:nvPr>
            <p:ph idx="1"/>
          </p:nvPr>
        </p:nvSpPr>
        <p:spPr/>
        <p:txBody>
          <a:bodyPr/>
          <a:lstStyle/>
          <a:p>
            <a:r>
              <a:rPr lang="en-US" dirty="0" smtClean="0"/>
              <a:t> Fetal ultrasound:</a:t>
            </a:r>
          </a:p>
          <a:p>
            <a:endParaRPr lang="en-US" dirty="0"/>
          </a:p>
          <a:p>
            <a:endParaRPr lang="en-US" dirty="0" smtClean="0"/>
          </a:p>
          <a:p>
            <a:endParaRPr lang="en-US" dirty="0" smtClean="0"/>
          </a:p>
          <a:p>
            <a:r>
              <a:rPr lang="en-US" dirty="0"/>
              <a:t> </a:t>
            </a:r>
            <a:r>
              <a:rPr lang="en-US" dirty="0" smtClean="0"/>
              <a:t>Cranial ultrasound:</a:t>
            </a:r>
          </a:p>
          <a:p>
            <a:pPr marL="0" indent="0">
              <a:buNone/>
            </a:pPr>
            <a:endParaRPr lang="en-US" dirty="0" smtClean="0"/>
          </a:p>
          <a:p>
            <a:endParaRPr lang="en-US" dirty="0"/>
          </a:p>
          <a:p>
            <a:r>
              <a:rPr lang="en-US" dirty="0" smtClean="0"/>
              <a:t>CT brain:</a:t>
            </a:r>
          </a:p>
          <a:p>
            <a:endParaRPr lang="en-US" dirty="0"/>
          </a:p>
          <a:p>
            <a:endParaRPr lang="en-US" dirty="0" smtClean="0"/>
          </a:p>
          <a:p>
            <a:r>
              <a:rPr lang="en-US" dirty="0"/>
              <a:t> </a:t>
            </a:r>
            <a:r>
              <a:rPr lang="en-US" dirty="0" smtClean="0"/>
              <a:t>MRI brain:</a:t>
            </a:r>
            <a:endParaRPr lang="en-US" dirty="0"/>
          </a:p>
        </p:txBody>
      </p:sp>
      <p:sp>
        <p:nvSpPr>
          <p:cNvPr id="4" name="Date Placeholder 3"/>
          <p:cNvSpPr>
            <a:spLocks noGrp="1"/>
          </p:cNvSpPr>
          <p:nvPr>
            <p:ph type="dt" sz="half" idx="10"/>
          </p:nvPr>
        </p:nvSpPr>
        <p:spPr/>
        <p:txBody>
          <a:bodyPr/>
          <a:lstStyle/>
          <a:p>
            <a:pPr>
              <a:defRPr/>
            </a:pPr>
            <a:fld id="{77CAB969-8C02-40EA-8FF0-E567FB44C53F}"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27</a:t>
            </a:fld>
            <a:endParaRPr lang="en-US" dirty="0"/>
          </a:p>
        </p:txBody>
      </p:sp>
      <p:pic>
        <p:nvPicPr>
          <p:cNvPr id="7" name="Picture 6" descr="hydrocephalus-CT-scan.jpg"/>
          <p:cNvPicPr>
            <a:picLocks noChangeAspect="1"/>
          </p:cNvPicPr>
          <p:nvPr/>
        </p:nvPicPr>
        <p:blipFill>
          <a:blip r:embed="rId2"/>
          <a:stretch>
            <a:fillRect/>
          </a:stretch>
        </p:blipFill>
        <p:spPr>
          <a:xfrm>
            <a:off x="3124200" y="3619500"/>
            <a:ext cx="2061387" cy="1790700"/>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3128" t="14246" r="13128" b="11266"/>
          <a:stretch/>
        </p:blipFill>
        <p:spPr>
          <a:xfrm>
            <a:off x="6102893" y="2640665"/>
            <a:ext cx="2845121" cy="2155394"/>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t="7776" b="12225"/>
          <a:stretch/>
        </p:blipFill>
        <p:spPr>
          <a:xfrm>
            <a:off x="3505200" y="671188"/>
            <a:ext cx="3200400" cy="1969477"/>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12302" t="6349" r="8333" b="6349"/>
          <a:stretch/>
        </p:blipFill>
        <p:spPr>
          <a:xfrm>
            <a:off x="6066833" y="4771478"/>
            <a:ext cx="1981200" cy="2179320"/>
          </a:xfrm>
          <a:prstGeom prst="rect">
            <a:avLst/>
          </a:prstGeom>
        </p:spPr>
      </p:pic>
    </p:spTree>
    <p:extLst>
      <p:ext uri="{BB962C8B-B14F-4D97-AF65-F5344CB8AC3E}">
        <p14:creationId xmlns:p14="http://schemas.microsoft.com/office/powerpoint/2010/main" val="30960523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Of Hydrocephalus</a:t>
            </a:r>
            <a:endParaRPr lang="en-US" dirty="0"/>
          </a:p>
        </p:txBody>
      </p:sp>
      <p:sp>
        <p:nvSpPr>
          <p:cNvPr id="3" name="Content Placeholder 2"/>
          <p:cNvSpPr>
            <a:spLocks noGrp="1"/>
          </p:cNvSpPr>
          <p:nvPr>
            <p:ph idx="1"/>
          </p:nvPr>
        </p:nvSpPr>
        <p:spPr>
          <a:xfrm>
            <a:off x="0" y="914400"/>
            <a:ext cx="9144000" cy="5181601"/>
          </a:xfrm>
        </p:spPr>
        <p:txBody>
          <a:bodyPr>
            <a:normAutofit/>
          </a:bodyPr>
          <a:lstStyle/>
          <a:p>
            <a:r>
              <a:rPr lang="en-US" sz="3600" dirty="0" smtClean="0"/>
              <a:t> </a:t>
            </a:r>
            <a:r>
              <a:rPr lang="en-US" sz="3600" b="1" dirty="0" smtClean="0"/>
              <a:t>Acquired hydrocephalus:</a:t>
            </a:r>
          </a:p>
          <a:p>
            <a:pPr lvl="1"/>
            <a:r>
              <a:rPr lang="en-US" sz="3200" dirty="0"/>
              <a:t> </a:t>
            </a:r>
            <a:r>
              <a:rPr lang="en-US" sz="3200" dirty="0" smtClean="0"/>
              <a:t>Freeing CSF pathway if possible (treatment </a:t>
            </a:r>
            <a:r>
              <a:rPr lang="en-US" sz="3200" dirty="0"/>
              <a:t>of the </a:t>
            </a:r>
            <a:r>
              <a:rPr lang="en-US" sz="3200" dirty="0" smtClean="0"/>
              <a:t>cause)</a:t>
            </a:r>
            <a:endParaRPr lang="en-US" sz="3200" dirty="0"/>
          </a:p>
          <a:p>
            <a:r>
              <a:rPr lang="en-US" sz="3600" dirty="0" smtClean="0"/>
              <a:t> </a:t>
            </a:r>
            <a:r>
              <a:rPr lang="en-US" sz="3600" b="1" dirty="0"/>
              <a:t>Congenital </a:t>
            </a:r>
            <a:r>
              <a:rPr lang="en-US" sz="3600" b="1" dirty="0" smtClean="0"/>
              <a:t>hydrocephalus: </a:t>
            </a:r>
          </a:p>
          <a:p>
            <a:pPr lvl="1"/>
            <a:r>
              <a:rPr lang="en-US" sz="3200" dirty="0" smtClean="0"/>
              <a:t> CSF divergent (shunting): </a:t>
            </a:r>
            <a:r>
              <a:rPr lang="en-US" sz="3200" dirty="0" err="1" smtClean="0"/>
              <a:t>ventriculo</a:t>
            </a:r>
            <a:r>
              <a:rPr lang="en-US" sz="3200" dirty="0" smtClean="0"/>
              <a:t>-peritoneal, </a:t>
            </a:r>
            <a:r>
              <a:rPr lang="en-US" sz="3600" dirty="0" err="1" smtClean="0"/>
              <a:t>ventriculo</a:t>
            </a:r>
            <a:r>
              <a:rPr lang="en-US" sz="3600" dirty="0" smtClean="0"/>
              <a:t>-atrial</a:t>
            </a:r>
          </a:p>
          <a:p>
            <a:pPr lvl="1"/>
            <a:r>
              <a:rPr lang="en-US" sz="3600" dirty="0"/>
              <a:t> </a:t>
            </a:r>
            <a:r>
              <a:rPr lang="en-US" sz="3600" dirty="0" smtClean="0"/>
              <a:t>Endoscopic </a:t>
            </a:r>
            <a:r>
              <a:rPr lang="en-US" sz="3600" dirty="0"/>
              <a:t>third </a:t>
            </a:r>
            <a:r>
              <a:rPr lang="en-US" sz="3600" dirty="0" err="1" smtClean="0"/>
              <a:t>ventriculostomy</a:t>
            </a:r>
            <a:r>
              <a:rPr lang="en-US" sz="3600" dirty="0" smtClean="0"/>
              <a:t> (ETV)</a:t>
            </a:r>
          </a:p>
          <a:p>
            <a:pPr lvl="1"/>
            <a:r>
              <a:rPr lang="en-US" sz="3600" dirty="0"/>
              <a:t> </a:t>
            </a:r>
            <a:r>
              <a:rPr lang="en-US" sz="3600" dirty="0" smtClean="0"/>
              <a:t>External ventricular drainage (EVD)</a:t>
            </a:r>
            <a:endParaRPr lang="en-US" dirty="0" smtClean="0"/>
          </a:p>
        </p:txBody>
      </p:sp>
      <p:sp>
        <p:nvSpPr>
          <p:cNvPr id="4" name="Date Placeholder 3"/>
          <p:cNvSpPr>
            <a:spLocks noGrp="1"/>
          </p:cNvSpPr>
          <p:nvPr>
            <p:ph type="dt" sz="half" idx="10"/>
          </p:nvPr>
        </p:nvSpPr>
        <p:spPr/>
        <p:txBody>
          <a:bodyPr/>
          <a:lstStyle/>
          <a:p>
            <a:pPr>
              <a:defRPr/>
            </a:pPr>
            <a:fld id="{B32CB696-AD8F-4BD9-853A-8B54BD45B655}"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28</a:t>
            </a:fld>
            <a:endParaRPr lang="en-US" dirty="0"/>
          </a:p>
        </p:txBody>
      </p:sp>
    </p:spTree>
    <p:extLst>
      <p:ext uri="{BB962C8B-B14F-4D97-AF65-F5344CB8AC3E}">
        <p14:creationId xmlns:p14="http://schemas.microsoft.com/office/powerpoint/2010/main" val="40375395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smtClean="0"/>
              <a:t> </a:t>
            </a:r>
            <a:r>
              <a:rPr lang="en-US" dirty="0" err="1" smtClean="0"/>
              <a:t>Ventriculo</a:t>
            </a:r>
            <a:r>
              <a:rPr lang="en-US" dirty="0" smtClean="0"/>
              <a:t>-peritoneal</a:t>
            </a:r>
          </a:p>
          <a:p>
            <a:r>
              <a:rPr lang="en-US" dirty="0" smtClean="0"/>
              <a:t> </a:t>
            </a:r>
            <a:r>
              <a:rPr lang="en-US" dirty="0" err="1" smtClean="0"/>
              <a:t>V</a:t>
            </a:r>
            <a:r>
              <a:rPr lang="en-US" sz="3600" dirty="0" err="1" smtClean="0"/>
              <a:t>entriculo</a:t>
            </a:r>
            <a:r>
              <a:rPr lang="en-US" sz="3600" dirty="0" smtClean="0"/>
              <a:t>-atrial</a:t>
            </a:r>
            <a:endParaRPr lang="en-US" sz="3600" dirty="0"/>
          </a:p>
          <a:p>
            <a:endParaRPr lang="en-US" dirty="0"/>
          </a:p>
        </p:txBody>
      </p:sp>
      <p:pic>
        <p:nvPicPr>
          <p:cNvPr id="2" name="Picture 1" descr="r7_shunt.jpg"/>
          <p:cNvPicPr>
            <a:picLocks noChangeAspect="1"/>
          </p:cNvPicPr>
          <p:nvPr/>
        </p:nvPicPr>
        <p:blipFill>
          <a:blip r:embed="rId2"/>
          <a:srcRect b="6849"/>
          <a:stretch>
            <a:fillRect/>
          </a:stretch>
        </p:blipFill>
        <p:spPr>
          <a:xfrm>
            <a:off x="4852986" y="2133600"/>
            <a:ext cx="4291013" cy="3190753"/>
          </a:xfrm>
          <a:prstGeom prst="rect">
            <a:avLst/>
          </a:prstGeom>
        </p:spPr>
      </p:pic>
      <p:sp>
        <p:nvSpPr>
          <p:cNvPr id="3" name="Title 2"/>
          <p:cNvSpPr>
            <a:spLocks noGrp="1"/>
          </p:cNvSpPr>
          <p:nvPr>
            <p:ph type="title"/>
          </p:nvPr>
        </p:nvSpPr>
        <p:spPr/>
        <p:txBody>
          <a:bodyPr/>
          <a:lstStyle/>
          <a:p>
            <a:r>
              <a:rPr lang="en-US" dirty="0" smtClean="0"/>
              <a:t>CSF Divergent </a:t>
            </a:r>
            <a:endParaRPr lang="en-US" dirty="0"/>
          </a:p>
        </p:txBody>
      </p:sp>
      <p:pic>
        <p:nvPicPr>
          <p:cNvPr id="6" name="Picture 3" descr="D:\Users\wael\Desktop\GSL%20Dome%20Valve%20Shunt.jpg"/>
          <p:cNvPicPr>
            <a:picLocks noChangeAspect="1" noChangeArrowheads="1"/>
          </p:cNvPicPr>
          <p:nvPr/>
        </p:nvPicPr>
        <p:blipFill>
          <a:blip r:embed="rId3" cstate="print"/>
          <a:srcRect/>
          <a:stretch>
            <a:fillRect/>
          </a:stretch>
        </p:blipFill>
        <p:spPr bwMode="auto">
          <a:xfrm>
            <a:off x="497239" y="2153265"/>
            <a:ext cx="3840163" cy="3633787"/>
          </a:xfrm>
          <a:prstGeom prst="rect">
            <a:avLst/>
          </a:prstGeom>
          <a:noFill/>
          <a:ln w="9525">
            <a:noFill/>
            <a:miter lim="800000"/>
            <a:headEnd/>
            <a:tailEnd/>
          </a:ln>
        </p:spPr>
      </p:pic>
      <p:sp>
        <p:nvSpPr>
          <p:cNvPr id="5" name="Date Placeholder 4"/>
          <p:cNvSpPr>
            <a:spLocks noGrp="1"/>
          </p:cNvSpPr>
          <p:nvPr>
            <p:ph type="dt" sz="half" idx="10"/>
          </p:nvPr>
        </p:nvSpPr>
        <p:spPr/>
        <p:txBody>
          <a:bodyPr/>
          <a:lstStyle/>
          <a:p>
            <a:pPr>
              <a:defRPr/>
            </a:pPr>
            <a:fld id="{A7CB3917-3AF6-41CC-968B-3C568F094495}" type="datetime1">
              <a:rPr lang="en-US" smtClean="0"/>
              <a:t>7/13/2019</a:t>
            </a:fld>
            <a:endParaRPr lang="en-US" dirty="0"/>
          </a:p>
        </p:txBody>
      </p:sp>
      <p:sp>
        <p:nvSpPr>
          <p:cNvPr id="7" name="Footer Placeholder 6"/>
          <p:cNvSpPr>
            <a:spLocks noGrp="1"/>
          </p:cNvSpPr>
          <p:nvPr>
            <p:ph type="ftr" sz="quarter" idx="11"/>
          </p:nvPr>
        </p:nvSpPr>
        <p:spPr/>
        <p:txBody>
          <a:bodyPr/>
          <a:lstStyle/>
          <a:p>
            <a:pPr>
              <a:defRPr/>
            </a:pPr>
            <a:r>
              <a:rPr lang="en-US" smtClean="0"/>
              <a:t>Congenital Anomalies in Neurosurgery</a:t>
            </a:r>
            <a:endParaRPr lang="en-US" dirty="0"/>
          </a:p>
        </p:txBody>
      </p:sp>
      <p:sp>
        <p:nvSpPr>
          <p:cNvPr id="8" name="Slide Number Placeholder 7"/>
          <p:cNvSpPr>
            <a:spLocks noGrp="1"/>
          </p:cNvSpPr>
          <p:nvPr>
            <p:ph type="sldNum" sz="quarter" idx="12"/>
          </p:nvPr>
        </p:nvSpPr>
        <p:spPr/>
        <p:txBody>
          <a:bodyPr/>
          <a:lstStyle/>
          <a:p>
            <a:pPr>
              <a:defRPr/>
            </a:pPr>
            <a:fld id="{BD934AE0-55E8-4207-9C94-2E38068CB9AC}" type="slidenum">
              <a:rPr lang="ar-SA" smtClean="0"/>
              <a:pPr>
                <a:defRPr/>
              </a:pPr>
              <a:t>29</a:t>
            </a:fld>
            <a:endParaRPr lang="en-US" dirty="0"/>
          </a:p>
        </p:txBody>
      </p:sp>
    </p:spTree>
    <p:extLst>
      <p:ext uri="{BB962C8B-B14F-4D97-AF65-F5344CB8AC3E}">
        <p14:creationId xmlns:p14="http://schemas.microsoft.com/office/powerpoint/2010/main" val="11605380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nchor="ctr"/>
          <a:lstStyle/>
          <a:p>
            <a:r>
              <a:rPr lang="en-US" sz="4000" dirty="0" smtClean="0"/>
              <a:t>Intended Learning Outcomes (ILOs)</a:t>
            </a:r>
            <a:endParaRPr lang="en-US" sz="4000" dirty="0"/>
          </a:p>
        </p:txBody>
      </p:sp>
      <p:sp>
        <p:nvSpPr>
          <p:cNvPr id="3" name="Content Placeholder 2"/>
          <p:cNvSpPr>
            <a:spLocks noGrp="1"/>
          </p:cNvSpPr>
          <p:nvPr>
            <p:ph idx="1"/>
          </p:nvPr>
        </p:nvSpPr>
        <p:spPr>
          <a:xfrm>
            <a:off x="0" y="914400"/>
            <a:ext cx="9067800" cy="5486400"/>
          </a:xfrm>
        </p:spPr>
        <p:txBody>
          <a:bodyPr/>
          <a:lstStyle/>
          <a:p>
            <a:r>
              <a:rPr lang="en-US" dirty="0"/>
              <a:t> Embryological development of CNS.</a:t>
            </a:r>
          </a:p>
          <a:p>
            <a:pPr algn="just"/>
            <a:r>
              <a:rPr lang="en-US" dirty="0" smtClean="0"/>
              <a:t> Common </a:t>
            </a:r>
            <a:r>
              <a:rPr lang="en-US" dirty="0"/>
              <a:t>CNS congenital anomaly you </a:t>
            </a:r>
            <a:r>
              <a:rPr lang="en-US" dirty="0" smtClean="0"/>
              <a:t>may face during your practice.</a:t>
            </a:r>
          </a:p>
          <a:p>
            <a:pPr lvl="1"/>
            <a:r>
              <a:rPr lang="en-US" dirty="0" smtClean="0"/>
              <a:t> As </a:t>
            </a:r>
            <a:r>
              <a:rPr lang="en-US" dirty="0"/>
              <a:t>a physician in different specialties, when you should suspect that a kid may have a CNS congenital anomaly.</a:t>
            </a:r>
          </a:p>
          <a:p>
            <a:pPr lvl="1"/>
            <a:r>
              <a:rPr lang="en-US" dirty="0" smtClean="0"/>
              <a:t> General management plain for a patient with suspected </a:t>
            </a:r>
            <a:r>
              <a:rPr lang="en-US" dirty="0"/>
              <a:t>CNS congenital anomaly </a:t>
            </a:r>
            <a:endParaRPr lang="en-US" dirty="0" smtClean="0"/>
          </a:p>
          <a:p>
            <a:pPr lvl="1"/>
            <a:r>
              <a:rPr lang="en-US" dirty="0"/>
              <a:t> </a:t>
            </a:r>
            <a:r>
              <a:rPr lang="en-US" dirty="0" smtClean="0"/>
              <a:t>Prognosis of common CNS </a:t>
            </a:r>
            <a:r>
              <a:rPr lang="en-US" dirty="0"/>
              <a:t>congenital anomaly </a:t>
            </a:r>
          </a:p>
        </p:txBody>
      </p:sp>
      <p:sp>
        <p:nvSpPr>
          <p:cNvPr id="4" name="Date Placeholder 3"/>
          <p:cNvSpPr>
            <a:spLocks noGrp="1"/>
          </p:cNvSpPr>
          <p:nvPr>
            <p:ph type="dt" sz="half" idx="10"/>
          </p:nvPr>
        </p:nvSpPr>
        <p:spPr/>
        <p:txBody>
          <a:bodyPr/>
          <a:lstStyle/>
          <a:p>
            <a:pPr>
              <a:defRPr/>
            </a:pPr>
            <a:fld id="{CCD0DCB7-D4C5-4FA8-A641-7D7C9172E4FF}"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3</a:t>
            </a:fld>
            <a:endParaRPr lang="en-US" dirty="0"/>
          </a:p>
        </p:txBody>
      </p:sp>
      <p:sp>
        <p:nvSpPr>
          <p:cNvPr id="7" name="Rectangle 6"/>
          <p:cNvSpPr/>
          <p:nvPr/>
        </p:nvSpPr>
        <p:spPr>
          <a:xfrm>
            <a:off x="104775" y="938981"/>
            <a:ext cx="6524625" cy="508819"/>
          </a:xfrm>
          <a:prstGeom prst="rect">
            <a:avLst/>
          </a:prstGeom>
          <a:solidFill>
            <a:srgbClr val="92D050">
              <a:alpha val="4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1590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dirty="0"/>
          </a:p>
        </p:txBody>
      </p:sp>
      <p:pic>
        <p:nvPicPr>
          <p:cNvPr id="2" name="Picture 1" descr="Hydrocephalus_05.jpg"/>
          <p:cNvPicPr>
            <a:picLocks noChangeAspect="1"/>
          </p:cNvPicPr>
          <p:nvPr/>
        </p:nvPicPr>
        <p:blipFill rotWithShape="1">
          <a:blip r:embed="rId2"/>
          <a:srcRect l="18521" t="21033" r="9274" b="14367"/>
          <a:stretch/>
        </p:blipFill>
        <p:spPr>
          <a:xfrm>
            <a:off x="54935" y="1676400"/>
            <a:ext cx="4912242" cy="4800600"/>
          </a:xfrm>
          <a:prstGeom prst="rect">
            <a:avLst/>
          </a:prstGeom>
        </p:spPr>
      </p:pic>
      <p:pic>
        <p:nvPicPr>
          <p:cNvPr id="3" name="Picture 2" descr="untitled.bmp"/>
          <p:cNvPicPr>
            <a:picLocks noChangeAspect="1"/>
          </p:cNvPicPr>
          <p:nvPr/>
        </p:nvPicPr>
        <p:blipFill>
          <a:blip r:embed="rId3"/>
          <a:stretch>
            <a:fillRect/>
          </a:stretch>
        </p:blipFill>
        <p:spPr>
          <a:xfrm>
            <a:off x="4774024" y="1524000"/>
            <a:ext cx="4357686" cy="5072098"/>
          </a:xfrm>
          <a:prstGeom prst="rect">
            <a:avLst/>
          </a:prstGeom>
        </p:spPr>
      </p:pic>
      <p:sp>
        <p:nvSpPr>
          <p:cNvPr id="4" name="Title 3"/>
          <p:cNvSpPr>
            <a:spLocks noGrp="1"/>
          </p:cNvSpPr>
          <p:nvPr>
            <p:ph type="title"/>
          </p:nvPr>
        </p:nvSpPr>
        <p:spPr/>
        <p:txBody>
          <a:bodyPr/>
          <a:lstStyle/>
          <a:p>
            <a:r>
              <a:rPr lang="en-US" dirty="0"/>
              <a:t>Endoscopic </a:t>
            </a:r>
            <a:r>
              <a:rPr lang="en-US" dirty="0" smtClean="0"/>
              <a:t>3</a:t>
            </a:r>
            <a:r>
              <a:rPr lang="en-US" baseline="30000" dirty="0" smtClean="0"/>
              <a:t>rd</a:t>
            </a:r>
            <a:r>
              <a:rPr lang="en-US" dirty="0" smtClean="0"/>
              <a:t> </a:t>
            </a:r>
            <a:r>
              <a:rPr lang="en-US" dirty="0" err="1" smtClean="0"/>
              <a:t>Ventriculostomy</a:t>
            </a:r>
            <a:r>
              <a:rPr lang="en-US" dirty="0" smtClean="0"/>
              <a:t> </a:t>
            </a:r>
            <a:r>
              <a:rPr lang="en-US" dirty="0"/>
              <a:t>(ETV</a:t>
            </a:r>
            <a:r>
              <a:rPr lang="en-US" dirty="0" smtClean="0"/>
              <a:t>)</a:t>
            </a:r>
            <a:endParaRPr lang="en-US" dirty="0"/>
          </a:p>
        </p:txBody>
      </p:sp>
      <p:sp>
        <p:nvSpPr>
          <p:cNvPr id="6" name="Date Placeholder 5"/>
          <p:cNvSpPr>
            <a:spLocks noGrp="1"/>
          </p:cNvSpPr>
          <p:nvPr>
            <p:ph type="dt" sz="half" idx="10"/>
          </p:nvPr>
        </p:nvSpPr>
        <p:spPr/>
        <p:txBody>
          <a:bodyPr/>
          <a:lstStyle/>
          <a:p>
            <a:pPr>
              <a:defRPr/>
            </a:pPr>
            <a:fld id="{BCA73C21-F3AF-4BF3-B802-43332B3303D6}" type="datetime1">
              <a:rPr lang="en-US" smtClean="0"/>
              <a:t>7/13/2019</a:t>
            </a:fld>
            <a:endParaRPr lang="en-US" dirty="0"/>
          </a:p>
        </p:txBody>
      </p:sp>
      <p:sp>
        <p:nvSpPr>
          <p:cNvPr id="7" name="Footer Placeholder 6"/>
          <p:cNvSpPr>
            <a:spLocks noGrp="1"/>
          </p:cNvSpPr>
          <p:nvPr>
            <p:ph type="ftr" sz="quarter" idx="11"/>
          </p:nvPr>
        </p:nvSpPr>
        <p:spPr/>
        <p:txBody>
          <a:bodyPr/>
          <a:lstStyle/>
          <a:p>
            <a:pPr>
              <a:defRPr/>
            </a:pPr>
            <a:r>
              <a:rPr lang="en-US" smtClean="0"/>
              <a:t>Congenital Anomalies in Neurosurgery</a:t>
            </a:r>
            <a:endParaRPr lang="en-US" dirty="0"/>
          </a:p>
        </p:txBody>
      </p:sp>
      <p:sp>
        <p:nvSpPr>
          <p:cNvPr id="8" name="Slide Number Placeholder 7"/>
          <p:cNvSpPr>
            <a:spLocks noGrp="1"/>
          </p:cNvSpPr>
          <p:nvPr>
            <p:ph type="sldNum" sz="quarter" idx="12"/>
          </p:nvPr>
        </p:nvSpPr>
        <p:spPr/>
        <p:txBody>
          <a:bodyPr/>
          <a:lstStyle/>
          <a:p>
            <a:pPr>
              <a:defRPr/>
            </a:pPr>
            <a:fld id="{BD934AE0-55E8-4207-9C94-2E38068CB9AC}" type="slidenum">
              <a:rPr lang="ar-SA" smtClean="0"/>
              <a:pPr>
                <a:defRPr/>
              </a:pPr>
              <a:t>30</a:t>
            </a:fld>
            <a:endParaRPr lang="en-US" dirty="0"/>
          </a:p>
        </p:txBody>
      </p:sp>
    </p:spTree>
    <p:extLst>
      <p:ext uri="{BB962C8B-B14F-4D97-AF65-F5344CB8AC3E}">
        <p14:creationId xmlns:p14="http://schemas.microsoft.com/office/powerpoint/2010/main" val="10895162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a:t>
            </a:r>
            <a:r>
              <a:rPr lang="en-US" dirty="0" smtClean="0"/>
              <a:t>Ventricular Drainage </a:t>
            </a:r>
            <a:r>
              <a:rPr lang="en-US" dirty="0"/>
              <a:t>(EVD</a:t>
            </a:r>
            <a:r>
              <a:rPr lang="en-US" dirty="0" smtClean="0"/>
              <a:t>)</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52584" y="2362200"/>
            <a:ext cx="5838825" cy="3733800"/>
          </a:xfrm>
        </p:spPr>
      </p:pic>
      <p:sp>
        <p:nvSpPr>
          <p:cNvPr id="4" name="Date Placeholder 3"/>
          <p:cNvSpPr>
            <a:spLocks noGrp="1"/>
          </p:cNvSpPr>
          <p:nvPr>
            <p:ph type="dt" sz="half" idx="10"/>
          </p:nvPr>
        </p:nvSpPr>
        <p:spPr/>
        <p:txBody>
          <a:bodyPr/>
          <a:lstStyle/>
          <a:p>
            <a:pPr>
              <a:defRPr/>
            </a:pPr>
            <a:fld id="{95CC5329-1D28-4591-B21B-F0D50423A2C6}"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31</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1" y="3157537"/>
            <a:ext cx="2857500" cy="2143125"/>
          </a:xfrm>
          <a:prstGeom prst="rect">
            <a:avLst/>
          </a:prstGeom>
        </p:spPr>
      </p:pic>
    </p:spTree>
    <p:extLst>
      <p:ext uri="{BB962C8B-B14F-4D97-AF65-F5344CB8AC3E}">
        <p14:creationId xmlns:p14="http://schemas.microsoft.com/office/powerpoint/2010/main" val="22678035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Prognosis of Hydrocephalus</a:t>
            </a:r>
            <a:endParaRPr lang="en-US" dirty="0"/>
          </a:p>
        </p:txBody>
      </p:sp>
      <p:sp>
        <p:nvSpPr>
          <p:cNvPr id="3" name="Content Placeholder 2"/>
          <p:cNvSpPr>
            <a:spLocks noGrp="1"/>
          </p:cNvSpPr>
          <p:nvPr>
            <p:ph idx="1"/>
          </p:nvPr>
        </p:nvSpPr>
        <p:spPr/>
        <p:txBody>
          <a:bodyPr/>
          <a:lstStyle/>
          <a:p>
            <a:r>
              <a:rPr lang="en-US" dirty="0" smtClean="0"/>
              <a:t> </a:t>
            </a:r>
            <a:r>
              <a:rPr lang="en-US" b="1" dirty="0" smtClean="0"/>
              <a:t>Acquired:</a:t>
            </a:r>
          </a:p>
          <a:p>
            <a:pPr lvl="1"/>
            <a:r>
              <a:rPr lang="en-US" dirty="0"/>
              <a:t> </a:t>
            </a:r>
            <a:r>
              <a:rPr lang="en-US" dirty="0" smtClean="0"/>
              <a:t>Depending on etiology</a:t>
            </a:r>
          </a:p>
          <a:p>
            <a:r>
              <a:rPr lang="en-US" dirty="0"/>
              <a:t> </a:t>
            </a:r>
            <a:r>
              <a:rPr lang="en-US" b="1" dirty="0" smtClean="0"/>
              <a:t>Congenital:</a:t>
            </a:r>
          </a:p>
          <a:p>
            <a:pPr lvl="1"/>
            <a:r>
              <a:rPr lang="en-US" dirty="0"/>
              <a:t> </a:t>
            </a:r>
            <a:r>
              <a:rPr lang="en-US" dirty="0" smtClean="0"/>
              <a:t>Early diagnosis avoid cognitive impairment</a:t>
            </a:r>
            <a:endParaRPr lang="en-US" dirty="0"/>
          </a:p>
        </p:txBody>
      </p:sp>
      <p:sp>
        <p:nvSpPr>
          <p:cNvPr id="4" name="Date Placeholder 3"/>
          <p:cNvSpPr>
            <a:spLocks noGrp="1"/>
          </p:cNvSpPr>
          <p:nvPr>
            <p:ph type="dt" sz="half" idx="10"/>
          </p:nvPr>
        </p:nvSpPr>
        <p:spPr/>
        <p:txBody>
          <a:bodyPr/>
          <a:lstStyle/>
          <a:p>
            <a:pPr>
              <a:defRPr/>
            </a:pPr>
            <a:fld id="{22F9DFA5-A33B-421E-9CBC-9EF0385E738D}"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32</a:t>
            </a:fld>
            <a:endParaRPr lang="en-US" dirty="0"/>
          </a:p>
        </p:txBody>
      </p:sp>
    </p:spTree>
    <p:extLst>
      <p:ext uri="{BB962C8B-B14F-4D97-AF65-F5344CB8AC3E}">
        <p14:creationId xmlns:p14="http://schemas.microsoft.com/office/powerpoint/2010/main" val="11575929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295400"/>
          </a:xfrm>
        </p:spPr>
        <p:txBody>
          <a:bodyPr/>
          <a:lstStyle/>
          <a:p>
            <a:r>
              <a:rPr lang="en-US" dirty="0" smtClean="0"/>
              <a:t>Common Neurosurgical Congenital Anomalies</a:t>
            </a:r>
            <a:endParaRPr lang="en-US" dirty="0"/>
          </a:p>
        </p:txBody>
      </p:sp>
      <p:sp>
        <p:nvSpPr>
          <p:cNvPr id="3" name="Content Placeholder 2"/>
          <p:cNvSpPr>
            <a:spLocks noGrp="1"/>
          </p:cNvSpPr>
          <p:nvPr>
            <p:ph idx="1"/>
          </p:nvPr>
        </p:nvSpPr>
        <p:spPr>
          <a:xfrm>
            <a:off x="11151" y="1295400"/>
            <a:ext cx="9132849" cy="5181600"/>
          </a:xfrm>
        </p:spPr>
        <p:txBody>
          <a:bodyPr/>
          <a:lstStyle/>
          <a:p>
            <a:r>
              <a:rPr lang="en-US" dirty="0" smtClean="0"/>
              <a:t> </a:t>
            </a:r>
            <a:r>
              <a:rPr lang="en-US" b="1" dirty="0"/>
              <a:t>Cranial </a:t>
            </a:r>
            <a:r>
              <a:rPr lang="en-US" b="1" dirty="0" smtClean="0"/>
              <a:t>malformations </a:t>
            </a:r>
          </a:p>
          <a:p>
            <a:pPr lvl="1"/>
            <a:r>
              <a:rPr lang="en-US" b="1" dirty="0"/>
              <a:t> </a:t>
            </a:r>
            <a:r>
              <a:rPr lang="en-US" dirty="0"/>
              <a:t>Malformations </a:t>
            </a:r>
            <a:r>
              <a:rPr lang="en-US" dirty="0" smtClean="0"/>
              <a:t>of </a:t>
            </a:r>
            <a:r>
              <a:rPr lang="en-US" dirty="0"/>
              <a:t>the Scalp and Skull:</a:t>
            </a:r>
          </a:p>
          <a:p>
            <a:pPr lvl="1"/>
            <a:r>
              <a:rPr lang="en-US" dirty="0"/>
              <a:t> Malformations of the </a:t>
            </a:r>
            <a:r>
              <a:rPr lang="en-US" dirty="0" smtClean="0"/>
              <a:t>Brain:</a:t>
            </a:r>
          </a:p>
          <a:p>
            <a:r>
              <a:rPr lang="en-US" b="1" dirty="0"/>
              <a:t> </a:t>
            </a:r>
            <a:r>
              <a:rPr lang="en-US" b="1" dirty="0" smtClean="0"/>
              <a:t>Spinal malformations </a:t>
            </a:r>
          </a:p>
          <a:p>
            <a:pPr lvl="1"/>
            <a:r>
              <a:rPr lang="en-US" dirty="0" smtClean="0"/>
              <a:t> Malformations </a:t>
            </a:r>
            <a:r>
              <a:rPr lang="en-US" dirty="0"/>
              <a:t>of the Spinal </a:t>
            </a:r>
            <a:r>
              <a:rPr lang="en-US" dirty="0" smtClean="0"/>
              <a:t>Cord</a:t>
            </a:r>
          </a:p>
          <a:p>
            <a:pPr lvl="1"/>
            <a:r>
              <a:rPr lang="en-US" dirty="0"/>
              <a:t> Malformations of vertebral column:</a:t>
            </a:r>
          </a:p>
          <a:p>
            <a:pPr lvl="1"/>
            <a:endParaRPr lang="en-US" dirty="0"/>
          </a:p>
          <a:p>
            <a:endParaRPr lang="en-US" b="1" dirty="0"/>
          </a:p>
          <a:p>
            <a:endParaRPr lang="en-US" dirty="0"/>
          </a:p>
        </p:txBody>
      </p:sp>
      <p:sp>
        <p:nvSpPr>
          <p:cNvPr id="4" name="Date Placeholder 3"/>
          <p:cNvSpPr>
            <a:spLocks noGrp="1"/>
          </p:cNvSpPr>
          <p:nvPr>
            <p:ph type="dt" sz="half" idx="10"/>
          </p:nvPr>
        </p:nvSpPr>
        <p:spPr/>
        <p:txBody>
          <a:bodyPr/>
          <a:lstStyle/>
          <a:p>
            <a:pPr>
              <a:defRPr/>
            </a:pPr>
            <a:fld id="{68C477D9-F441-470A-8D89-A61117A42849}"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33</a:t>
            </a:fld>
            <a:endParaRPr lang="en-US" dirty="0"/>
          </a:p>
        </p:txBody>
      </p:sp>
      <p:sp>
        <p:nvSpPr>
          <p:cNvPr id="7" name="Rectangle 6"/>
          <p:cNvSpPr/>
          <p:nvPr/>
        </p:nvSpPr>
        <p:spPr>
          <a:xfrm>
            <a:off x="577075" y="2209800"/>
            <a:ext cx="4528325" cy="533400"/>
          </a:xfrm>
          <a:prstGeom prst="rect">
            <a:avLst/>
          </a:prstGeom>
          <a:solidFill>
            <a:srgbClr val="92D050">
              <a:alpha val="4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667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1447800"/>
            <a:ext cx="9144000" cy="3581400"/>
          </a:xfrm>
        </p:spPr>
        <p:txBody>
          <a:bodyPr/>
          <a:lstStyle/>
          <a:p>
            <a:pPr rtl="0" eaLnBrk="1" hangingPunct="1">
              <a:defRPr/>
            </a:pPr>
            <a:r>
              <a:rPr lang="en-US" sz="6600" b="1" dirty="0" err="1">
                <a:solidFill>
                  <a:srgbClr val="FFFF00"/>
                </a:solidFill>
                <a:effectLst/>
              </a:rPr>
              <a:t>Encephalocele</a:t>
            </a:r>
            <a:endParaRPr lang="en-US" sz="4400" b="1" dirty="0" smtClean="0">
              <a:solidFill>
                <a:srgbClr val="FFFF00"/>
              </a:solidFill>
              <a:effectLst/>
            </a:endParaRPr>
          </a:p>
        </p:txBody>
      </p:sp>
      <p:sp>
        <p:nvSpPr>
          <p:cNvPr id="3" name="Title 1"/>
          <p:cNvSpPr txBox="1">
            <a:spLocks/>
          </p:cNvSpPr>
          <p:nvPr/>
        </p:nvSpPr>
        <p:spPr bwMode="auto">
          <a:xfrm>
            <a:off x="11151" y="0"/>
            <a:ext cx="9132849" cy="762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lvl1pPr algn="ctr" rtl="1" eaLnBrk="0" fontAlgn="base" hangingPunct="0">
              <a:spcBef>
                <a:spcPct val="0"/>
              </a:spcBef>
              <a:spcAft>
                <a:spcPct val="0"/>
              </a:spcAft>
              <a:defRPr sz="4800">
                <a:solidFill>
                  <a:schemeClr val="tx2"/>
                </a:solidFill>
                <a:effectLst>
                  <a:outerShdw blurRad="38100" dist="38100" dir="2700000" algn="tl">
                    <a:srgbClr val="FFFFFF"/>
                  </a:outerShdw>
                </a:effectLst>
                <a:latin typeface="+mj-lt"/>
                <a:ea typeface="+mj-ea"/>
                <a:cs typeface="+mj-cs"/>
              </a:defRPr>
            </a:lvl1pPr>
            <a:lvl2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2pPr>
            <a:lvl3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3pPr>
            <a:lvl4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4pPr>
            <a:lvl5pPr algn="ctr" rtl="1"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5pPr>
            <a:lvl6pPr marL="4572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6pPr>
            <a:lvl7pPr marL="9144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7pPr>
            <a:lvl8pPr marL="13716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8pPr>
            <a:lvl9pPr marL="1828800" algn="ctr" rtl="1" fontAlgn="base">
              <a:spcBef>
                <a:spcPct val="0"/>
              </a:spcBef>
              <a:spcAft>
                <a:spcPct val="0"/>
              </a:spcAft>
              <a:defRPr sz="4400">
                <a:solidFill>
                  <a:schemeClr val="tx2"/>
                </a:solidFill>
                <a:effectLst>
                  <a:outerShdw blurRad="38100" dist="38100" dir="2700000" algn="tl">
                    <a:srgbClr val="FFFFFF"/>
                  </a:outerShdw>
                </a:effectLst>
                <a:latin typeface="Arial" pitchFamily="34" charset="0"/>
                <a:cs typeface="Arial" pitchFamily="34" charset="0"/>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en-US" sz="4800" b="0" i="0" u="none" strike="noStrike" kern="0" cap="none" spc="0" normalizeH="0" baseline="0" noProof="0" smtClean="0">
                <a:ln>
                  <a:noFill/>
                </a:ln>
                <a:solidFill>
                  <a:srgbClr val="B2B2B2"/>
                </a:solidFill>
                <a:effectLst>
                  <a:outerShdw blurRad="38100" dist="38100" dir="2700000" algn="tl">
                    <a:srgbClr val="FFFFFF"/>
                  </a:outerShdw>
                </a:effectLst>
                <a:uLnTx/>
                <a:uFillTx/>
                <a:latin typeface="Arial"/>
                <a:ea typeface="+mj-ea"/>
                <a:cs typeface="Arial"/>
              </a:rPr>
              <a:t>Malformations of the Brain</a:t>
            </a:r>
            <a:endParaRPr kumimoji="0" lang="en-US" sz="4800" b="0" i="0" u="none" strike="noStrike" kern="0" cap="none" spc="0" normalizeH="0" baseline="0" noProof="0" dirty="0">
              <a:ln>
                <a:noFill/>
              </a:ln>
              <a:solidFill>
                <a:srgbClr val="B2B2B2"/>
              </a:solidFill>
              <a:effectLst>
                <a:outerShdw blurRad="38100" dist="38100" dir="2700000" algn="tl">
                  <a:srgbClr val="FFFFFF"/>
                </a:outerShdw>
              </a:effectLst>
              <a:uLnTx/>
              <a:uFillTx/>
              <a:latin typeface="Arial"/>
              <a:ea typeface="+mj-ea"/>
              <a:cs typeface="Arial"/>
            </a:endParaRPr>
          </a:p>
        </p:txBody>
      </p:sp>
    </p:spTree>
    <p:extLst>
      <p:ext uri="{BB962C8B-B14F-4D97-AF65-F5344CB8AC3E}">
        <p14:creationId xmlns:p14="http://schemas.microsoft.com/office/powerpoint/2010/main" val="3746779455"/>
      </p:ext>
    </p:extLst>
  </p:cSld>
  <p:clrMapOvr>
    <a:masterClrMapping/>
  </p:clrMapOvr>
  <p:transition spd="slow">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2"/>
          <p:cNvSpPr txBox="1">
            <a:spLocks/>
          </p:cNvSpPr>
          <p:nvPr/>
        </p:nvSpPr>
        <p:spPr bwMode="auto">
          <a:xfrm>
            <a:off x="-106836" y="609599"/>
            <a:ext cx="9132849" cy="553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just" rtl="0" eaLnBrk="0" fontAlgn="base" hangingPunct="0">
              <a:spcBef>
                <a:spcPts val="0"/>
              </a:spcBef>
              <a:spcAft>
                <a:spcPct val="0"/>
              </a:spcAft>
              <a:buFont typeface="Wingdings" panose="05000000000000000000" pitchFamily="2" charset="2"/>
              <a:buChar char="Ø"/>
              <a:defRPr sz="3200">
                <a:solidFill>
                  <a:schemeClr val="tx1"/>
                </a:solidFill>
                <a:latin typeface="Times New Roman" panose="02020603050405020304" pitchFamily="18" charset="0"/>
                <a:ea typeface="+mn-ea"/>
                <a:cs typeface="Times New Roman" panose="02020603050405020304" pitchFamily="18" charset="0"/>
              </a:defRPr>
            </a:lvl1pPr>
            <a:lvl2pPr marL="742950" indent="-285750" algn="just" rtl="0" eaLnBrk="0" fontAlgn="base" hangingPunct="0">
              <a:spcBef>
                <a:spcPts val="0"/>
              </a:spcBef>
              <a:spcAft>
                <a:spcPct val="0"/>
              </a:spcAft>
              <a:buFont typeface="Wingdings" panose="05000000000000000000" pitchFamily="2" charset="2"/>
              <a:buChar char="Ø"/>
              <a:defRPr sz="2800">
                <a:solidFill>
                  <a:schemeClr val="tx1"/>
                </a:solidFill>
                <a:latin typeface="Times New Roman" panose="02020603050405020304" pitchFamily="18" charset="0"/>
                <a:cs typeface="Times New Roman" panose="02020603050405020304" pitchFamily="18" charset="0"/>
              </a:defRPr>
            </a:lvl2pPr>
            <a:lvl3pPr marL="1143000" indent="-228600" algn="just" rtl="0" eaLnBrk="0" fontAlgn="base" hangingPunct="0">
              <a:spcBef>
                <a:spcPts val="0"/>
              </a:spcBef>
              <a:spcAft>
                <a:spcPct val="0"/>
              </a:spcAft>
              <a:buFont typeface="Wingdings" panose="05000000000000000000" pitchFamily="2" charset="2"/>
              <a:buChar char="Ø"/>
              <a:defRPr sz="2400">
                <a:solidFill>
                  <a:schemeClr val="tx1"/>
                </a:solidFill>
                <a:latin typeface="Times New Roman" panose="02020603050405020304" pitchFamily="18" charset="0"/>
                <a:cs typeface="Times New Roman" panose="02020603050405020304" pitchFamily="18" charset="0"/>
              </a:defRPr>
            </a:lvl3pPr>
            <a:lvl4pPr marL="1600200" indent="-228600" algn="just" rtl="0" eaLnBrk="0" fontAlgn="base" hangingPunct="0">
              <a:spcBef>
                <a:spcPts val="0"/>
              </a:spcBef>
              <a:spcAft>
                <a:spcPct val="0"/>
              </a:spcAft>
              <a:buFont typeface="Wingdings" panose="05000000000000000000" pitchFamily="2" charset="2"/>
              <a:buChar char="Ø"/>
              <a:defRPr sz="2000">
                <a:solidFill>
                  <a:schemeClr val="tx1"/>
                </a:solidFill>
                <a:latin typeface="Times New Roman" panose="02020603050405020304" pitchFamily="18" charset="0"/>
                <a:cs typeface="Times New Roman" panose="02020603050405020304" pitchFamily="18" charset="0"/>
              </a:defRPr>
            </a:lvl4pPr>
            <a:lvl5pPr marL="2057400" indent="-228600" algn="just" rtl="0" eaLnBrk="0" fontAlgn="base" hangingPunct="0">
              <a:spcBef>
                <a:spcPts val="0"/>
              </a:spcBef>
              <a:spcAft>
                <a:spcPct val="0"/>
              </a:spcAft>
              <a:buFont typeface="Wingdings" panose="05000000000000000000" pitchFamily="2" charset="2"/>
              <a:buChar char="Ø"/>
              <a:defRPr sz="2000">
                <a:solidFill>
                  <a:schemeClr val="tx1"/>
                </a:solidFill>
                <a:latin typeface="Times New Roman" panose="02020603050405020304" pitchFamily="18" charset="0"/>
                <a:cs typeface="Times New Roman" panose="02020603050405020304" pitchFamily="18" charset="0"/>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r>
              <a:rPr lang="en-US" kern="0" dirty="0" smtClean="0"/>
              <a:t> </a:t>
            </a:r>
            <a:r>
              <a:rPr lang="en-US" b="1" dirty="0" err="1"/>
              <a:t>Encephalocele</a:t>
            </a:r>
            <a:r>
              <a:rPr lang="en-US" b="1" dirty="0"/>
              <a:t> </a:t>
            </a:r>
            <a:r>
              <a:rPr lang="en-US" b="1" dirty="0" smtClean="0">
                <a:solidFill>
                  <a:srgbClr val="FF0000"/>
                </a:solidFill>
                <a:effectLst>
                  <a:outerShdw blurRad="38100" dist="38100" dir="2700000" algn="tl">
                    <a:srgbClr val="000000">
                      <a:alpha val="43137"/>
                    </a:srgbClr>
                  </a:outerShdw>
                </a:effectLst>
              </a:rPr>
              <a:t>Red </a:t>
            </a:r>
            <a:r>
              <a:rPr lang="en-US" b="1" dirty="0">
                <a:solidFill>
                  <a:srgbClr val="FF0000"/>
                </a:solidFill>
                <a:effectLst>
                  <a:outerShdw blurRad="38100" dist="38100" dir="2700000" algn="tl">
                    <a:srgbClr val="000000">
                      <a:alpha val="43137"/>
                    </a:srgbClr>
                  </a:outerShdw>
                </a:effectLst>
              </a:rPr>
              <a:t>Flags</a:t>
            </a:r>
            <a:endParaRPr lang="en-US" kern="0" dirty="0" smtClean="0"/>
          </a:p>
          <a:p>
            <a:endParaRPr lang="en-US" kern="0" dirty="0"/>
          </a:p>
        </p:txBody>
      </p:sp>
      <p:sp>
        <p:nvSpPr>
          <p:cNvPr id="2" name="Title 1"/>
          <p:cNvSpPr>
            <a:spLocks noGrp="1"/>
          </p:cNvSpPr>
          <p:nvPr>
            <p:ph type="title"/>
          </p:nvPr>
        </p:nvSpPr>
        <p:spPr/>
        <p:txBody>
          <a:bodyPr/>
          <a:lstStyle/>
          <a:p>
            <a:r>
              <a:rPr lang="en-US" dirty="0"/>
              <a:t>Malformations of the Brain</a:t>
            </a:r>
          </a:p>
        </p:txBody>
      </p:sp>
      <p:sp>
        <p:nvSpPr>
          <p:cNvPr id="4" name="Date Placeholder 3"/>
          <p:cNvSpPr>
            <a:spLocks noGrp="1"/>
          </p:cNvSpPr>
          <p:nvPr>
            <p:ph type="dt" sz="half" idx="10"/>
          </p:nvPr>
        </p:nvSpPr>
        <p:spPr/>
        <p:txBody>
          <a:bodyPr/>
          <a:lstStyle/>
          <a:p>
            <a:pPr>
              <a:defRPr/>
            </a:pPr>
            <a:fld id="{E50C723F-54D7-4131-A8A4-D7AE145C158F}"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35</a:t>
            </a:fld>
            <a:endParaRPr lang="en-US"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357" y="3514389"/>
            <a:ext cx="2408258" cy="3038811"/>
          </a:xfrm>
          <a:prstGeom prst="rect">
            <a:avLst/>
          </a:prstGeom>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7143" b="53906"/>
          <a:stretch/>
        </p:blipFill>
        <p:spPr>
          <a:xfrm>
            <a:off x="3038662" y="1773570"/>
            <a:ext cx="2909342" cy="211263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8005" y="1828800"/>
            <a:ext cx="2433996" cy="2105078"/>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9201" y="3942588"/>
            <a:ext cx="3619199" cy="2534412"/>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86431" y="3971831"/>
            <a:ext cx="2505169" cy="2505169"/>
          </a:xfrm>
          <a:prstGeom prst="rect">
            <a:avLst/>
          </a:prstGeom>
        </p:spPr>
      </p:pic>
      <p:pic>
        <p:nvPicPr>
          <p:cNvPr id="9" name="Content Placeholder 8"/>
          <p:cNvPicPr>
            <a:picLocks noGrp="1" noChangeAspect="1"/>
          </p:cNvPicPr>
          <p:nvPr>
            <p:ph idx="1"/>
          </p:nvPr>
        </p:nvPicPr>
        <p:blipFill>
          <a:blip r:embed="rId7">
            <a:extLst>
              <a:ext uri="{28A0092B-C50C-407E-A947-70E740481C1C}">
                <a14:useLocalDpi xmlns:a14="http://schemas.microsoft.com/office/drawing/2010/main" val="0"/>
              </a:ext>
            </a:extLst>
          </a:blip>
          <a:stretch>
            <a:fillRect/>
          </a:stretch>
        </p:blipFill>
        <p:spPr>
          <a:xfrm>
            <a:off x="11151" y="1790700"/>
            <a:ext cx="3009900" cy="2095500"/>
          </a:xfrm>
        </p:spPr>
      </p:pic>
      <p:pic>
        <p:nvPicPr>
          <p:cNvPr id="16" name="Picture 15"/>
          <p:cNvPicPr>
            <a:picLocks noChangeAspect="1"/>
          </p:cNvPicPr>
          <p:nvPr/>
        </p:nvPicPr>
        <p:blipFill rotWithShape="1">
          <a:blip r:embed="rId8" cstate="print">
            <a:extLst>
              <a:ext uri="{28A0092B-C50C-407E-A947-70E740481C1C}">
                <a14:useLocalDpi xmlns:a14="http://schemas.microsoft.com/office/drawing/2010/main" val="0"/>
              </a:ext>
            </a:extLst>
          </a:blip>
          <a:srcRect l="15385" t="7692" r="7692" b="7692"/>
          <a:stretch/>
        </p:blipFill>
        <p:spPr>
          <a:xfrm>
            <a:off x="5078585" y="693969"/>
            <a:ext cx="1665097" cy="1831608"/>
          </a:xfrm>
          <a:prstGeom prst="rect">
            <a:avLst/>
          </a:prstGeom>
        </p:spPr>
      </p:pic>
    </p:spTree>
    <p:extLst>
      <p:ext uri="{BB962C8B-B14F-4D97-AF65-F5344CB8AC3E}">
        <p14:creationId xmlns:p14="http://schemas.microsoft.com/office/powerpoint/2010/main" val="13104451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Presentation</a:t>
            </a:r>
            <a:endParaRPr lang="en-US" dirty="0"/>
          </a:p>
        </p:txBody>
      </p:sp>
      <p:sp>
        <p:nvSpPr>
          <p:cNvPr id="3" name="Content Placeholder 2"/>
          <p:cNvSpPr>
            <a:spLocks noGrp="1"/>
          </p:cNvSpPr>
          <p:nvPr>
            <p:ph idx="1"/>
          </p:nvPr>
        </p:nvSpPr>
        <p:spPr/>
        <p:txBody>
          <a:bodyPr/>
          <a:lstStyle/>
          <a:p>
            <a:r>
              <a:rPr lang="en-US" dirty="0" smtClean="0"/>
              <a:t> Associated </a:t>
            </a:r>
            <a:r>
              <a:rPr lang="en-US" dirty="0"/>
              <a:t>congenital anomalies</a:t>
            </a:r>
          </a:p>
          <a:p>
            <a:r>
              <a:rPr lang="en-US" dirty="0"/>
              <a:t> Cosmetic </a:t>
            </a:r>
            <a:r>
              <a:rPr lang="en-US" dirty="0" smtClean="0"/>
              <a:t>Disfigurement: </a:t>
            </a:r>
            <a:r>
              <a:rPr lang="en-US" dirty="0"/>
              <a:t>Mass since </a:t>
            </a:r>
            <a:r>
              <a:rPr lang="en-US" dirty="0" smtClean="0"/>
              <a:t>birth</a:t>
            </a:r>
          </a:p>
          <a:p>
            <a:r>
              <a:rPr lang="en-US" dirty="0"/>
              <a:t> </a:t>
            </a:r>
            <a:r>
              <a:rPr lang="en-US" b="1" dirty="0">
                <a:solidFill>
                  <a:schemeClr val="tx2"/>
                </a:solidFill>
              </a:rPr>
              <a:t>Nasal obstruction:</a:t>
            </a:r>
          </a:p>
          <a:p>
            <a:r>
              <a:rPr lang="en-US" dirty="0" smtClean="0"/>
              <a:t> </a:t>
            </a:r>
            <a:r>
              <a:rPr lang="en-US" dirty="0"/>
              <a:t>Presentation of hydrocephalus</a:t>
            </a:r>
          </a:p>
          <a:p>
            <a:r>
              <a:rPr lang="en-US" dirty="0"/>
              <a:t> Repeated meningitis.</a:t>
            </a:r>
          </a:p>
          <a:p>
            <a:pPr lvl="1"/>
            <a:r>
              <a:rPr lang="en-US" dirty="0"/>
              <a:t> Leaking </a:t>
            </a:r>
            <a:r>
              <a:rPr lang="en-US" dirty="0" err="1"/>
              <a:t>meningocele</a:t>
            </a:r>
            <a:endParaRPr lang="en-US" dirty="0"/>
          </a:p>
          <a:p>
            <a:r>
              <a:rPr lang="en-US" dirty="0" smtClean="0"/>
              <a:t>Neurological Deficits: usually vision </a:t>
            </a:r>
            <a:endParaRPr lang="en-US" dirty="0"/>
          </a:p>
          <a:p>
            <a:endParaRPr lang="en-US" dirty="0"/>
          </a:p>
        </p:txBody>
      </p:sp>
      <p:sp>
        <p:nvSpPr>
          <p:cNvPr id="4" name="Date Placeholder 3"/>
          <p:cNvSpPr>
            <a:spLocks noGrp="1"/>
          </p:cNvSpPr>
          <p:nvPr>
            <p:ph type="dt" sz="half" idx="10"/>
          </p:nvPr>
        </p:nvSpPr>
        <p:spPr/>
        <p:txBody>
          <a:bodyPr/>
          <a:lstStyle/>
          <a:p>
            <a:pPr>
              <a:defRPr/>
            </a:pPr>
            <a:fld id="{560E1231-97D9-4A7F-ADFB-97FD5638808B}"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36</a:t>
            </a:fld>
            <a:endParaRPr lang="en-US" dirty="0"/>
          </a:p>
        </p:txBody>
      </p:sp>
    </p:spTree>
    <p:extLst>
      <p:ext uri="{BB962C8B-B14F-4D97-AF65-F5344CB8AC3E}">
        <p14:creationId xmlns:p14="http://schemas.microsoft.com/office/powerpoint/2010/main" val="38271938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066800"/>
          </a:xfrm>
        </p:spPr>
        <p:txBody>
          <a:bodyPr/>
          <a:lstStyle/>
          <a:p>
            <a:r>
              <a:rPr lang="en-US" dirty="0" smtClean="0"/>
              <a:t>Prenatal Investigation </a:t>
            </a:r>
            <a:r>
              <a:rPr lang="en-US" dirty="0"/>
              <a:t>of </a:t>
            </a:r>
            <a:r>
              <a:rPr lang="en-US" dirty="0" smtClean="0"/>
              <a:t>Cranial Neural </a:t>
            </a:r>
            <a:r>
              <a:rPr lang="en-US" dirty="0"/>
              <a:t>Tube Defect</a:t>
            </a:r>
          </a:p>
        </p:txBody>
      </p:sp>
      <p:sp>
        <p:nvSpPr>
          <p:cNvPr id="3" name="Content Placeholder 2"/>
          <p:cNvSpPr>
            <a:spLocks noGrp="1"/>
          </p:cNvSpPr>
          <p:nvPr>
            <p:ph idx="1"/>
          </p:nvPr>
        </p:nvSpPr>
        <p:spPr>
          <a:xfrm>
            <a:off x="11151" y="1295400"/>
            <a:ext cx="9132849" cy="5181600"/>
          </a:xfrm>
        </p:spPr>
        <p:txBody>
          <a:bodyPr/>
          <a:lstStyle/>
          <a:p>
            <a:r>
              <a:rPr lang="en-US" dirty="0" smtClean="0"/>
              <a:t> Ultrasound:</a:t>
            </a:r>
          </a:p>
          <a:p>
            <a:endParaRPr lang="en-US" dirty="0"/>
          </a:p>
          <a:p>
            <a:endParaRPr lang="en-US" dirty="0" smtClean="0"/>
          </a:p>
          <a:p>
            <a:endParaRPr lang="en-US" dirty="0"/>
          </a:p>
          <a:p>
            <a:endParaRPr lang="en-US" dirty="0" smtClean="0"/>
          </a:p>
          <a:p>
            <a:r>
              <a:rPr lang="en-US" dirty="0" smtClean="0"/>
              <a:t>Fetal MRI:</a:t>
            </a:r>
            <a:endParaRPr lang="en-US" dirty="0"/>
          </a:p>
        </p:txBody>
      </p:sp>
      <p:sp>
        <p:nvSpPr>
          <p:cNvPr id="4" name="Date Placeholder 3"/>
          <p:cNvSpPr>
            <a:spLocks noGrp="1"/>
          </p:cNvSpPr>
          <p:nvPr>
            <p:ph type="dt" sz="half" idx="10"/>
          </p:nvPr>
        </p:nvSpPr>
        <p:spPr/>
        <p:txBody>
          <a:bodyPr/>
          <a:lstStyle/>
          <a:p>
            <a:pPr>
              <a:defRPr/>
            </a:pPr>
            <a:fld id="{AA93F94D-0789-423A-8301-FD410558B4F3}"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37</a:t>
            </a:fld>
            <a:endParaRPr lang="en-US" dirty="0"/>
          </a:p>
        </p:txBody>
      </p:sp>
      <p:pic>
        <p:nvPicPr>
          <p:cNvPr id="7" name="Picture 6"/>
          <p:cNvPicPr>
            <a:picLocks noChangeAspect="1"/>
          </p:cNvPicPr>
          <p:nvPr/>
        </p:nvPicPr>
        <p:blipFill>
          <a:blip r:embed="rId2"/>
          <a:stretch>
            <a:fillRect/>
          </a:stretch>
        </p:blipFill>
        <p:spPr>
          <a:xfrm>
            <a:off x="3479931" y="4419600"/>
            <a:ext cx="2160551" cy="2133600"/>
          </a:xfrm>
          <a:prstGeom prst="rect">
            <a:avLst/>
          </a:prstGeom>
        </p:spPr>
      </p:pic>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l="8876" r="6914"/>
          <a:stretch/>
        </p:blipFill>
        <p:spPr>
          <a:xfrm>
            <a:off x="3412634" y="1653034"/>
            <a:ext cx="2775931" cy="2385566"/>
          </a:xfrm>
          <a:prstGeom prst="rect">
            <a:avLst/>
          </a:prstGeom>
        </p:spPr>
      </p:pic>
    </p:spTree>
    <p:extLst>
      <p:ext uri="{BB962C8B-B14F-4D97-AF65-F5344CB8AC3E}">
        <p14:creationId xmlns:p14="http://schemas.microsoft.com/office/powerpoint/2010/main" val="38773173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295400"/>
          </a:xfrm>
        </p:spPr>
        <p:txBody>
          <a:bodyPr/>
          <a:lstStyle/>
          <a:p>
            <a:r>
              <a:rPr lang="en-US" dirty="0"/>
              <a:t>Investigation of </a:t>
            </a:r>
            <a:r>
              <a:rPr lang="en-US" dirty="0" smtClean="0"/>
              <a:t>Cranial Neural </a:t>
            </a:r>
            <a:r>
              <a:rPr lang="en-US" dirty="0"/>
              <a:t>Tube Defect</a:t>
            </a:r>
            <a:endParaRPr lang="ar-EG" dirty="0"/>
          </a:p>
        </p:txBody>
      </p:sp>
      <p:sp>
        <p:nvSpPr>
          <p:cNvPr id="3" name="Content Placeholder 2"/>
          <p:cNvSpPr>
            <a:spLocks noGrp="1"/>
          </p:cNvSpPr>
          <p:nvPr>
            <p:ph idx="1"/>
          </p:nvPr>
        </p:nvSpPr>
        <p:spPr>
          <a:xfrm>
            <a:off x="11151" y="1600200"/>
            <a:ext cx="9132849" cy="4876800"/>
          </a:xfrm>
        </p:spPr>
        <p:txBody>
          <a:bodyPr/>
          <a:lstStyle/>
          <a:p>
            <a:pPr algn="l" rtl="0"/>
            <a:r>
              <a:rPr lang="en-US" sz="2400" b="1" dirty="0" smtClean="0"/>
              <a:t>CT.</a:t>
            </a:r>
          </a:p>
          <a:p>
            <a:pPr algn="l" rtl="0"/>
            <a:endParaRPr lang="en-US" sz="2400" b="1" dirty="0" smtClean="0"/>
          </a:p>
          <a:p>
            <a:pPr algn="l" rtl="0"/>
            <a:endParaRPr lang="en-US" sz="2400" b="1" dirty="0"/>
          </a:p>
          <a:p>
            <a:pPr algn="l" rtl="0"/>
            <a:endParaRPr lang="en-US" sz="2400" b="1" dirty="0" smtClean="0"/>
          </a:p>
          <a:p>
            <a:pPr algn="l" rtl="0"/>
            <a:endParaRPr lang="en-US" sz="2400" b="1" dirty="0" smtClean="0"/>
          </a:p>
          <a:p>
            <a:pPr algn="l" rtl="0"/>
            <a:r>
              <a:rPr lang="en-US" sz="2400" b="1" dirty="0" smtClean="0"/>
              <a:t>MRI </a:t>
            </a:r>
            <a:endParaRPr lang="ar-EG" sz="2400" b="1" dirty="0"/>
          </a:p>
        </p:txBody>
      </p:sp>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r="53177"/>
          <a:stretch/>
        </p:blipFill>
        <p:spPr>
          <a:xfrm>
            <a:off x="1447800" y="3694472"/>
            <a:ext cx="3135689" cy="308732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1295400"/>
            <a:ext cx="3095897" cy="4114800"/>
          </a:xfrm>
          <a:prstGeom prst="rect">
            <a:avLst/>
          </a:prstGeom>
        </p:spPr>
      </p:pic>
      <p:sp>
        <p:nvSpPr>
          <p:cNvPr id="5" name="Date Placeholder 4"/>
          <p:cNvSpPr>
            <a:spLocks noGrp="1"/>
          </p:cNvSpPr>
          <p:nvPr>
            <p:ph type="dt" sz="half" idx="10"/>
          </p:nvPr>
        </p:nvSpPr>
        <p:spPr/>
        <p:txBody>
          <a:bodyPr/>
          <a:lstStyle/>
          <a:p>
            <a:pPr>
              <a:defRPr/>
            </a:pPr>
            <a:fld id="{6720C1F6-9724-440A-B6BE-3A37860186DE}" type="datetime1">
              <a:rPr lang="en-US" smtClean="0"/>
              <a:t>7/13/2019</a:t>
            </a:fld>
            <a:endParaRPr lang="en-US" dirty="0"/>
          </a:p>
        </p:txBody>
      </p:sp>
      <p:sp>
        <p:nvSpPr>
          <p:cNvPr id="6" name="Footer Placeholder 5"/>
          <p:cNvSpPr>
            <a:spLocks noGrp="1"/>
          </p:cNvSpPr>
          <p:nvPr>
            <p:ph type="ftr" sz="quarter" idx="11"/>
          </p:nvPr>
        </p:nvSpPr>
        <p:spPr/>
        <p:txBody>
          <a:bodyPr/>
          <a:lstStyle/>
          <a:p>
            <a:pPr>
              <a:defRPr/>
            </a:pPr>
            <a:r>
              <a:rPr lang="en-US" smtClean="0"/>
              <a:t>Congenital Anomalies in Neurosurgery</a:t>
            </a:r>
            <a:endParaRPr lang="en-US" dirty="0"/>
          </a:p>
        </p:txBody>
      </p:sp>
      <p:sp>
        <p:nvSpPr>
          <p:cNvPr id="7" name="Slide Number Placeholder 6"/>
          <p:cNvSpPr>
            <a:spLocks noGrp="1"/>
          </p:cNvSpPr>
          <p:nvPr>
            <p:ph type="sldNum" sz="quarter" idx="12"/>
          </p:nvPr>
        </p:nvSpPr>
        <p:spPr/>
        <p:txBody>
          <a:bodyPr/>
          <a:lstStyle/>
          <a:p>
            <a:pPr>
              <a:defRPr/>
            </a:pPr>
            <a:fld id="{BD934AE0-55E8-4207-9C94-2E38068CB9AC}" type="slidenum">
              <a:rPr lang="ar-SA" smtClean="0"/>
              <a:pPr>
                <a:defRPr/>
              </a:pPr>
              <a:t>38</a:t>
            </a:fld>
            <a:endParaRPr lang="en-US" dirty="0"/>
          </a:p>
        </p:txBody>
      </p:sp>
    </p:spTree>
    <p:extLst>
      <p:ext uri="{BB962C8B-B14F-4D97-AF65-F5344CB8AC3E}">
        <p14:creationId xmlns:p14="http://schemas.microsoft.com/office/powerpoint/2010/main" val="3453843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1150" y="827545"/>
            <a:ext cx="9132849"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 </a:t>
            </a:r>
            <a:r>
              <a:rPr lang="en-US" sz="3600" b="1" dirty="0">
                <a:latin typeface="Times New Roman" panose="02020603050405020304" pitchFamily="18" charset="0"/>
                <a:cs typeface="Times New Roman" panose="02020603050405020304" pitchFamily="18" charset="0"/>
              </a:rPr>
              <a:t>Antenatal </a:t>
            </a:r>
            <a:r>
              <a:rPr lang="en-US" sz="3600" b="1" dirty="0" smtClean="0">
                <a:latin typeface="Times New Roman" panose="02020603050405020304" pitchFamily="18" charset="0"/>
                <a:cs typeface="Times New Roman" panose="02020603050405020304" pitchFamily="18" charset="0"/>
              </a:rPr>
              <a:t>Care:</a:t>
            </a:r>
          </a:p>
          <a:p>
            <a:pPr lvl="1" algn="just">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Avoid </a:t>
            </a:r>
            <a:r>
              <a:rPr lang="en-US" sz="3200" dirty="0">
                <a:latin typeface="Times New Roman" panose="02020603050405020304" pitchFamily="18" charset="0"/>
                <a:cs typeface="Times New Roman" panose="02020603050405020304" pitchFamily="18" charset="0"/>
              </a:rPr>
              <a:t>antiepileptic drugs especially valproate</a:t>
            </a:r>
            <a:r>
              <a:rPr lang="en-US" sz="3200" dirty="0" smtClean="0">
                <a:latin typeface="Times New Roman" panose="02020603050405020304" pitchFamily="18" charset="0"/>
                <a:cs typeface="Times New Roman" panose="02020603050405020304" pitchFamily="18" charset="0"/>
              </a:rPr>
              <a:t>.</a:t>
            </a:r>
          </a:p>
          <a:p>
            <a:pPr lvl="1" algn="just">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 Folic </a:t>
            </a:r>
            <a:r>
              <a:rPr lang="en-US" sz="3200" dirty="0">
                <a:latin typeface="Times New Roman" panose="02020603050405020304" pitchFamily="18" charset="0"/>
                <a:cs typeface="Times New Roman" panose="02020603050405020304" pitchFamily="18" charset="0"/>
              </a:rPr>
              <a:t>acid maternal </a:t>
            </a:r>
            <a:r>
              <a:rPr lang="en-US" sz="3200" dirty="0" smtClean="0">
                <a:latin typeface="Times New Roman" panose="02020603050405020304" pitchFamily="18" charset="0"/>
                <a:cs typeface="Times New Roman" panose="02020603050405020304" pitchFamily="18" charset="0"/>
              </a:rPr>
              <a:t>supplementation.</a:t>
            </a:r>
          </a:p>
          <a:p>
            <a:pPr lvl="1" algn="just">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 Screening the maternal serum/amniotic fluid for alpha-fetoprotein and acetyl cholinesterase, fetal ultrasonography </a:t>
            </a:r>
          </a:p>
        </p:txBody>
      </p:sp>
      <p:sp>
        <p:nvSpPr>
          <p:cNvPr id="2" name="Title 1"/>
          <p:cNvSpPr>
            <a:spLocks noGrp="1"/>
          </p:cNvSpPr>
          <p:nvPr>
            <p:ph type="title"/>
          </p:nvPr>
        </p:nvSpPr>
        <p:spPr>
          <a:xfrm>
            <a:off x="11151" y="0"/>
            <a:ext cx="9132849" cy="990600"/>
          </a:xfrm>
        </p:spPr>
        <p:txBody>
          <a:bodyPr/>
          <a:lstStyle/>
          <a:p>
            <a:r>
              <a:rPr lang="en-US" dirty="0"/>
              <a:t>Treatment Of </a:t>
            </a:r>
            <a:r>
              <a:rPr lang="en-US" dirty="0" smtClean="0"/>
              <a:t> Cranial Neural </a:t>
            </a:r>
            <a:r>
              <a:rPr lang="en-US" dirty="0"/>
              <a:t>Tube </a:t>
            </a:r>
            <a:r>
              <a:rPr lang="en-US" dirty="0" smtClean="0"/>
              <a:t>Defect</a:t>
            </a:r>
            <a:endParaRPr lang="en-US" dirty="0"/>
          </a:p>
        </p:txBody>
      </p:sp>
      <p:sp>
        <p:nvSpPr>
          <p:cNvPr id="3" name="Date Placeholder 2"/>
          <p:cNvSpPr>
            <a:spLocks noGrp="1"/>
          </p:cNvSpPr>
          <p:nvPr>
            <p:ph type="dt" sz="half" idx="10"/>
          </p:nvPr>
        </p:nvSpPr>
        <p:spPr/>
        <p:txBody>
          <a:bodyPr/>
          <a:lstStyle/>
          <a:p>
            <a:pPr>
              <a:defRPr/>
            </a:pPr>
            <a:fld id="{F05B61A4-BE50-46B2-AD49-76FB5634E1F1}" type="datetime1">
              <a:rPr lang="en-US" smtClean="0"/>
              <a:t>7/13/2019</a:t>
            </a:fld>
            <a:endParaRPr lang="en-US" dirty="0"/>
          </a:p>
        </p:txBody>
      </p:sp>
      <p:sp>
        <p:nvSpPr>
          <p:cNvPr id="4" name="Footer Placeholder 3"/>
          <p:cNvSpPr>
            <a:spLocks noGrp="1"/>
          </p:cNvSpPr>
          <p:nvPr>
            <p:ph type="ftr" sz="quarter" idx="11"/>
          </p:nvPr>
        </p:nvSpPr>
        <p:spPr/>
        <p:txBody>
          <a:bodyPr/>
          <a:lstStyle/>
          <a:p>
            <a:pPr>
              <a:defRPr/>
            </a:pPr>
            <a:r>
              <a:rPr lang="en-US" smtClean="0"/>
              <a:t>Congenital Anomalies in Neurosurgery</a:t>
            </a:r>
            <a:endParaRPr lang="en-US" dirty="0"/>
          </a:p>
        </p:txBody>
      </p:sp>
      <p:sp>
        <p:nvSpPr>
          <p:cNvPr id="5" name="Slide Number Placeholder 4"/>
          <p:cNvSpPr>
            <a:spLocks noGrp="1"/>
          </p:cNvSpPr>
          <p:nvPr>
            <p:ph type="sldNum" sz="quarter" idx="12"/>
          </p:nvPr>
        </p:nvSpPr>
        <p:spPr/>
        <p:txBody>
          <a:bodyPr/>
          <a:lstStyle/>
          <a:p>
            <a:pPr>
              <a:defRPr/>
            </a:pPr>
            <a:fld id="{BD934AE0-55E8-4207-9C94-2E38068CB9AC}" type="slidenum">
              <a:rPr lang="ar-SA" smtClean="0"/>
              <a:pPr>
                <a:defRPr/>
              </a:pPr>
              <a:t>39</a:t>
            </a:fld>
            <a:endParaRPr lang="en-US" dirty="0"/>
          </a:p>
        </p:txBody>
      </p:sp>
    </p:spTree>
    <p:extLst>
      <p:ext uri="{BB962C8B-B14F-4D97-AF65-F5344CB8AC3E}">
        <p14:creationId xmlns:p14="http://schemas.microsoft.com/office/powerpoint/2010/main" val="2752515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Date Placeholder 3"/>
          <p:cNvSpPr>
            <a:spLocks noGrp="1"/>
          </p:cNvSpPr>
          <p:nvPr>
            <p:ph type="dt" sz="quarter" idx="10"/>
          </p:nvPr>
        </p:nvSpPr>
        <p:spPr>
          <a:noFill/>
        </p:spPr>
        <p:txBody>
          <a:bodyPr/>
          <a:lstStyle/>
          <a:p>
            <a:fld id="{DB5D1BD6-3E7D-4FCD-B812-2C869BB23421}" type="datetime1">
              <a:rPr lang="en-US" smtClean="0"/>
              <a:t>7/13/2019</a:t>
            </a:fld>
            <a:endParaRPr lang="en-US" smtClean="0"/>
          </a:p>
        </p:txBody>
      </p:sp>
      <p:sp>
        <p:nvSpPr>
          <p:cNvPr id="30723" name="Slide Number Placeholder 5"/>
          <p:cNvSpPr>
            <a:spLocks noGrp="1"/>
          </p:cNvSpPr>
          <p:nvPr>
            <p:ph type="sldNum" sz="quarter" idx="12"/>
          </p:nvPr>
        </p:nvSpPr>
        <p:spPr>
          <a:noFill/>
        </p:spPr>
        <p:txBody>
          <a:bodyPr/>
          <a:lstStyle/>
          <a:p>
            <a:fld id="{3AD6A5ED-4A21-4E91-8549-2EC22D69D2FD}" type="slidenum">
              <a:rPr lang="en-US" smtClean="0"/>
              <a:pPr/>
              <a:t>4</a:t>
            </a:fld>
            <a:endParaRPr lang="en-US" smtClean="0"/>
          </a:p>
        </p:txBody>
      </p:sp>
      <p:sp>
        <p:nvSpPr>
          <p:cNvPr id="30726" name="AutoShape 22"/>
          <p:cNvSpPr>
            <a:spLocks noGrp="1" noChangeArrowheads="1"/>
          </p:cNvSpPr>
          <p:nvPr>
            <p:ph type="title"/>
          </p:nvPr>
        </p:nvSpPr>
        <p:spPr>
          <a:xfrm>
            <a:off x="11151" y="0"/>
            <a:ext cx="9132849" cy="1219200"/>
          </a:xfrm>
          <a:noFill/>
        </p:spPr>
        <p:txBody>
          <a:bodyPr/>
          <a:lstStyle/>
          <a:p>
            <a:pPr eaLnBrk="1" hangingPunct="1"/>
            <a:r>
              <a:rPr lang="en-US" dirty="0" smtClean="0"/>
              <a:t>Embryology:  Neutralization At 4</a:t>
            </a:r>
            <a:r>
              <a:rPr lang="en-US" baseline="30000" dirty="0" smtClean="0"/>
              <a:t>th</a:t>
            </a:r>
            <a:r>
              <a:rPr lang="en-US" dirty="0" smtClean="0"/>
              <a:t> </a:t>
            </a:r>
            <a:r>
              <a:rPr lang="en-US" sz="4000" dirty="0" smtClean="0"/>
              <a:t>Week</a:t>
            </a:r>
          </a:p>
        </p:txBody>
      </p:sp>
      <p:pic>
        <p:nvPicPr>
          <p:cNvPr id="30727" name="Picture 25" descr="ntube2"/>
          <p:cNvPicPr>
            <a:picLocks noChangeAspect="1" noChangeArrowheads="1"/>
          </p:cNvPicPr>
          <p:nvPr/>
        </p:nvPicPr>
        <p:blipFill>
          <a:blip r:embed="rId3" cstate="print"/>
          <a:srcRect l="39041" b="27982"/>
          <a:stretch>
            <a:fillRect/>
          </a:stretch>
        </p:blipFill>
        <p:spPr bwMode="auto">
          <a:xfrm>
            <a:off x="1683690" y="1179512"/>
            <a:ext cx="3955110" cy="2325688"/>
          </a:xfrm>
          <a:prstGeom prst="rect">
            <a:avLst/>
          </a:prstGeom>
          <a:noFill/>
          <a:ln w="9525">
            <a:noFill/>
            <a:miter lim="800000"/>
            <a:headEnd/>
            <a:tailEnd/>
          </a:ln>
        </p:spPr>
      </p:pic>
      <p:pic>
        <p:nvPicPr>
          <p:cNvPr id="11" name="Picture 10" descr="12-01_NeuralTube_1"/>
          <p:cNvPicPr>
            <a:picLocks noChangeAspect="1" noChangeArrowheads="1"/>
          </p:cNvPicPr>
          <p:nvPr/>
        </p:nvPicPr>
        <p:blipFill>
          <a:blip r:embed="rId4" cstate="print"/>
          <a:srcRect l="44330" t="3896" r="2061" b="5194"/>
          <a:stretch>
            <a:fillRect/>
          </a:stretch>
        </p:blipFill>
        <p:spPr bwMode="auto">
          <a:xfrm>
            <a:off x="6464300" y="1219200"/>
            <a:ext cx="1841500" cy="5070475"/>
          </a:xfrm>
          <a:prstGeom prst="rect">
            <a:avLst/>
          </a:prstGeom>
          <a:noFill/>
          <a:ln w="9525">
            <a:solidFill>
              <a:schemeClr val="tx1"/>
            </a:solidFill>
            <a:miter lim="800000"/>
            <a:headEnd/>
            <a:tailEnd/>
          </a:ln>
        </p:spPr>
      </p:pic>
      <p:pic>
        <p:nvPicPr>
          <p:cNvPr id="12" name="Picture 3"/>
          <p:cNvPicPr>
            <a:picLocks noGrp="1" noChangeAspect="1" noChangeArrowheads="1"/>
          </p:cNvPicPr>
          <p:nvPr>
            <p:ph sz="half" idx="4294967295"/>
          </p:nvPr>
        </p:nvPicPr>
        <p:blipFill>
          <a:blip r:embed="rId5" cstate="print"/>
          <a:srcRect/>
          <a:stretch>
            <a:fillRect/>
          </a:stretch>
        </p:blipFill>
        <p:spPr>
          <a:xfrm>
            <a:off x="1600200" y="3801205"/>
            <a:ext cx="4038600" cy="2599595"/>
          </a:xfrm>
          <a:noFill/>
          <a:ln>
            <a:solidFill>
              <a:srgbClr val="FF3300"/>
            </a:solidFill>
          </a:ln>
        </p:spPr>
      </p:pic>
      <p:sp>
        <p:nvSpPr>
          <p:cNvPr id="2" name="Footer Placeholder 1"/>
          <p:cNvSpPr>
            <a:spLocks noGrp="1"/>
          </p:cNvSpPr>
          <p:nvPr>
            <p:ph type="ftr" sz="quarter" idx="11"/>
          </p:nvPr>
        </p:nvSpPr>
        <p:spPr/>
        <p:txBody>
          <a:bodyPr/>
          <a:lstStyle/>
          <a:p>
            <a:pPr>
              <a:defRPr/>
            </a:pPr>
            <a:r>
              <a:rPr lang="en-US" smtClean="0"/>
              <a:t>Congenital Anomalies in Neurosurgery</a:t>
            </a:r>
            <a:endParaRPr lang="en-US" dirty="0"/>
          </a:p>
        </p:txBody>
      </p:sp>
    </p:spTree>
    <p:extLst>
      <p:ext uri="{BB962C8B-B14F-4D97-AF65-F5344CB8AC3E}">
        <p14:creationId xmlns:p14="http://schemas.microsoft.com/office/powerpoint/2010/main" val="1626224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143000"/>
          </a:xfrm>
        </p:spPr>
        <p:txBody>
          <a:bodyPr/>
          <a:lstStyle/>
          <a:p>
            <a:r>
              <a:rPr lang="en-US" dirty="0" smtClean="0"/>
              <a:t>Treatment </a:t>
            </a:r>
            <a:r>
              <a:rPr lang="en-US" dirty="0"/>
              <a:t>Of </a:t>
            </a:r>
            <a:r>
              <a:rPr lang="en-US" dirty="0" smtClean="0"/>
              <a:t>Cranial Neural Tube Defect</a:t>
            </a:r>
            <a:endParaRPr lang="ar-EG" dirty="0"/>
          </a:p>
        </p:txBody>
      </p:sp>
      <p:sp>
        <p:nvSpPr>
          <p:cNvPr id="3" name="Content Placeholder 2"/>
          <p:cNvSpPr>
            <a:spLocks noGrp="1"/>
          </p:cNvSpPr>
          <p:nvPr>
            <p:ph idx="1"/>
          </p:nvPr>
        </p:nvSpPr>
        <p:spPr>
          <a:xfrm>
            <a:off x="11151" y="1143000"/>
            <a:ext cx="9132849" cy="5334000"/>
          </a:xfrm>
        </p:spPr>
        <p:txBody>
          <a:bodyPr/>
          <a:lstStyle/>
          <a:p>
            <a:pPr rtl="0"/>
            <a:r>
              <a:rPr lang="en-US" sz="3600" dirty="0" smtClean="0"/>
              <a:t> Mild cases with intact skin may need no treatment</a:t>
            </a:r>
          </a:p>
          <a:p>
            <a:pPr rtl="0"/>
            <a:r>
              <a:rPr lang="en-US" sz="3600" dirty="0" smtClean="0"/>
              <a:t> Indication of surgery:</a:t>
            </a:r>
          </a:p>
          <a:p>
            <a:pPr lvl="1"/>
            <a:r>
              <a:rPr lang="en-US" sz="3200" dirty="0"/>
              <a:t> </a:t>
            </a:r>
            <a:r>
              <a:rPr lang="en-US" sz="3200" dirty="0" smtClean="0"/>
              <a:t>Not for the neurological deficit baby born with</a:t>
            </a:r>
          </a:p>
          <a:p>
            <a:pPr lvl="1"/>
            <a:r>
              <a:rPr lang="en-US" sz="3200" dirty="0"/>
              <a:t> </a:t>
            </a:r>
            <a:r>
              <a:rPr lang="en-US" sz="3200" dirty="0" smtClean="0"/>
              <a:t>For easy nursing even if no neurological deficit and covered by skin</a:t>
            </a:r>
          </a:p>
          <a:p>
            <a:pPr lvl="1"/>
            <a:r>
              <a:rPr lang="en-US" sz="3200" dirty="0"/>
              <a:t> </a:t>
            </a:r>
            <a:r>
              <a:rPr lang="en-US" sz="3200" dirty="0" smtClean="0"/>
              <a:t>Unhealthy cover</a:t>
            </a:r>
          </a:p>
          <a:p>
            <a:pPr lvl="1"/>
            <a:r>
              <a:rPr lang="en-US" sz="3200" dirty="0"/>
              <a:t> </a:t>
            </a:r>
            <a:r>
              <a:rPr lang="en-US" sz="3200" dirty="0" smtClean="0"/>
              <a:t>Rupture with CSF leak</a:t>
            </a:r>
          </a:p>
          <a:p>
            <a:pPr lvl="0" rtl="0"/>
            <a:r>
              <a:rPr lang="en-US" sz="3600" dirty="0" smtClean="0">
                <a:effectLst/>
              </a:rPr>
              <a:t>Risks </a:t>
            </a:r>
            <a:r>
              <a:rPr lang="en-US" sz="3600" dirty="0">
                <a:effectLst/>
              </a:rPr>
              <a:t>of surgery include: blood loss, </a:t>
            </a:r>
            <a:r>
              <a:rPr lang="en-US" sz="3600" dirty="0" smtClean="0">
                <a:effectLst/>
              </a:rPr>
              <a:t>CSF leak, seizure, </a:t>
            </a:r>
            <a:r>
              <a:rPr lang="en-US" sz="3600" dirty="0">
                <a:effectLst/>
              </a:rPr>
              <a:t>and </a:t>
            </a:r>
            <a:r>
              <a:rPr lang="en-US" sz="3600" dirty="0" smtClean="0">
                <a:effectLst/>
              </a:rPr>
              <a:t>infection.</a:t>
            </a:r>
            <a:endParaRPr lang="en-US" sz="3600" dirty="0">
              <a:effectLst/>
            </a:endParaRPr>
          </a:p>
          <a:p>
            <a:endParaRPr lang="en-US" dirty="0" smtClean="0"/>
          </a:p>
          <a:p>
            <a:endParaRPr lang="ar-EG" dirty="0"/>
          </a:p>
        </p:txBody>
      </p:sp>
      <p:sp>
        <p:nvSpPr>
          <p:cNvPr id="4" name="Date Placeholder 3"/>
          <p:cNvSpPr>
            <a:spLocks noGrp="1"/>
          </p:cNvSpPr>
          <p:nvPr>
            <p:ph type="dt" sz="half" idx="10"/>
          </p:nvPr>
        </p:nvSpPr>
        <p:spPr/>
        <p:txBody>
          <a:bodyPr/>
          <a:lstStyle/>
          <a:p>
            <a:pPr>
              <a:defRPr/>
            </a:pPr>
            <a:fld id="{2A24CFFB-AC97-4D4E-9111-C58A30FB996F}"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40</a:t>
            </a:fld>
            <a:endParaRPr lang="en-US" dirty="0"/>
          </a:p>
        </p:txBody>
      </p:sp>
    </p:spTree>
    <p:extLst>
      <p:ext uri="{BB962C8B-B14F-4D97-AF65-F5344CB8AC3E}">
        <p14:creationId xmlns:p14="http://schemas.microsoft.com/office/powerpoint/2010/main" val="3267480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066800"/>
          </a:xfrm>
        </p:spPr>
        <p:txBody>
          <a:bodyPr/>
          <a:lstStyle/>
          <a:p>
            <a:r>
              <a:rPr lang="en-US" dirty="0" smtClean="0"/>
              <a:t>Prognosis Of </a:t>
            </a:r>
            <a:r>
              <a:rPr lang="en-US" dirty="0"/>
              <a:t>Cranial Neural Tube Defect</a:t>
            </a:r>
          </a:p>
        </p:txBody>
      </p:sp>
      <p:sp>
        <p:nvSpPr>
          <p:cNvPr id="3" name="Content Placeholder 2"/>
          <p:cNvSpPr>
            <a:spLocks noGrp="1"/>
          </p:cNvSpPr>
          <p:nvPr>
            <p:ph idx="1"/>
          </p:nvPr>
        </p:nvSpPr>
        <p:spPr>
          <a:xfrm>
            <a:off x="11151" y="1295400"/>
            <a:ext cx="9132849" cy="5181600"/>
          </a:xfrm>
        </p:spPr>
        <p:txBody>
          <a:bodyPr/>
          <a:lstStyle/>
          <a:p>
            <a:r>
              <a:rPr lang="en-US" dirty="0" smtClean="0"/>
              <a:t> Usually good</a:t>
            </a:r>
            <a:endParaRPr lang="en-US" dirty="0"/>
          </a:p>
        </p:txBody>
      </p:sp>
      <p:sp>
        <p:nvSpPr>
          <p:cNvPr id="4" name="Date Placeholder 3"/>
          <p:cNvSpPr>
            <a:spLocks noGrp="1"/>
          </p:cNvSpPr>
          <p:nvPr>
            <p:ph type="dt" sz="half" idx="10"/>
          </p:nvPr>
        </p:nvSpPr>
        <p:spPr/>
        <p:txBody>
          <a:bodyPr/>
          <a:lstStyle/>
          <a:p>
            <a:pPr>
              <a:defRPr/>
            </a:pPr>
            <a:fld id="{BA5344CC-C4CC-4D83-BA57-8F707781ECD3}"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41</a:t>
            </a:fld>
            <a:endParaRPr lang="en-US" dirty="0"/>
          </a:p>
        </p:txBody>
      </p:sp>
    </p:spTree>
    <p:extLst>
      <p:ext uri="{BB962C8B-B14F-4D97-AF65-F5344CB8AC3E}">
        <p14:creationId xmlns:p14="http://schemas.microsoft.com/office/powerpoint/2010/main" val="31629645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295400"/>
          </a:xfrm>
        </p:spPr>
        <p:txBody>
          <a:bodyPr/>
          <a:lstStyle/>
          <a:p>
            <a:r>
              <a:rPr lang="en-US" dirty="0" smtClean="0"/>
              <a:t>Common Neurosurgical Congenital Anomalies</a:t>
            </a:r>
            <a:endParaRPr lang="en-US" dirty="0"/>
          </a:p>
        </p:txBody>
      </p:sp>
      <p:sp>
        <p:nvSpPr>
          <p:cNvPr id="3" name="Content Placeholder 2"/>
          <p:cNvSpPr>
            <a:spLocks noGrp="1"/>
          </p:cNvSpPr>
          <p:nvPr>
            <p:ph idx="1"/>
          </p:nvPr>
        </p:nvSpPr>
        <p:spPr>
          <a:xfrm>
            <a:off x="11151" y="1295400"/>
            <a:ext cx="9132849" cy="5181600"/>
          </a:xfrm>
        </p:spPr>
        <p:txBody>
          <a:bodyPr/>
          <a:lstStyle/>
          <a:p>
            <a:r>
              <a:rPr lang="en-US" dirty="0" smtClean="0"/>
              <a:t> </a:t>
            </a:r>
            <a:r>
              <a:rPr lang="en-US" b="1" dirty="0"/>
              <a:t>Cranial </a:t>
            </a:r>
            <a:r>
              <a:rPr lang="en-US" b="1" dirty="0" smtClean="0"/>
              <a:t>malformations </a:t>
            </a:r>
          </a:p>
          <a:p>
            <a:pPr lvl="1"/>
            <a:r>
              <a:rPr lang="en-US" b="1" dirty="0"/>
              <a:t> </a:t>
            </a:r>
            <a:r>
              <a:rPr lang="en-US" dirty="0"/>
              <a:t>Malformations </a:t>
            </a:r>
            <a:r>
              <a:rPr lang="en-US" dirty="0" smtClean="0"/>
              <a:t>of </a:t>
            </a:r>
            <a:r>
              <a:rPr lang="en-US" dirty="0"/>
              <a:t>the Scalp and Skull:</a:t>
            </a:r>
          </a:p>
          <a:p>
            <a:pPr lvl="1"/>
            <a:r>
              <a:rPr lang="en-US" dirty="0"/>
              <a:t> Malformations of the </a:t>
            </a:r>
            <a:r>
              <a:rPr lang="en-US" dirty="0" smtClean="0"/>
              <a:t>Brain:</a:t>
            </a:r>
          </a:p>
          <a:p>
            <a:r>
              <a:rPr lang="en-US" b="1" dirty="0"/>
              <a:t> </a:t>
            </a:r>
            <a:r>
              <a:rPr lang="en-US" b="1" dirty="0" smtClean="0"/>
              <a:t>Spinal malformations </a:t>
            </a:r>
          </a:p>
          <a:p>
            <a:pPr lvl="1"/>
            <a:r>
              <a:rPr lang="en-US" dirty="0" smtClean="0"/>
              <a:t>Malformations </a:t>
            </a:r>
            <a:r>
              <a:rPr lang="en-US" dirty="0"/>
              <a:t>of vertebral column</a:t>
            </a:r>
            <a:r>
              <a:rPr lang="en-US" dirty="0" smtClean="0"/>
              <a:t>:</a:t>
            </a:r>
          </a:p>
          <a:p>
            <a:pPr lvl="1"/>
            <a:r>
              <a:rPr lang="en-US" dirty="0"/>
              <a:t> Malformations of the Spinal </a:t>
            </a:r>
            <a:r>
              <a:rPr lang="en-US" dirty="0" smtClean="0"/>
              <a:t>Cord</a:t>
            </a:r>
            <a:endParaRPr lang="en-US" dirty="0"/>
          </a:p>
          <a:p>
            <a:pPr lvl="1"/>
            <a:endParaRPr lang="en-US" dirty="0"/>
          </a:p>
          <a:p>
            <a:endParaRPr lang="en-US" b="1" dirty="0"/>
          </a:p>
          <a:p>
            <a:endParaRPr lang="en-US" dirty="0"/>
          </a:p>
        </p:txBody>
      </p:sp>
      <p:sp>
        <p:nvSpPr>
          <p:cNvPr id="4" name="Date Placeholder 3"/>
          <p:cNvSpPr>
            <a:spLocks noGrp="1"/>
          </p:cNvSpPr>
          <p:nvPr>
            <p:ph type="dt" sz="half" idx="10"/>
          </p:nvPr>
        </p:nvSpPr>
        <p:spPr/>
        <p:txBody>
          <a:bodyPr/>
          <a:lstStyle/>
          <a:p>
            <a:pPr>
              <a:defRPr/>
            </a:pPr>
            <a:fld id="{F3C26990-7E0B-437E-A676-3A2885F977ED}"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42</a:t>
            </a:fld>
            <a:endParaRPr lang="en-US" dirty="0"/>
          </a:p>
        </p:txBody>
      </p:sp>
      <p:sp>
        <p:nvSpPr>
          <p:cNvPr id="7" name="Rectangle 6"/>
          <p:cNvSpPr/>
          <p:nvPr/>
        </p:nvSpPr>
        <p:spPr>
          <a:xfrm>
            <a:off x="584449" y="3200400"/>
            <a:ext cx="5555796" cy="381000"/>
          </a:xfrm>
          <a:prstGeom prst="rect">
            <a:avLst/>
          </a:prstGeom>
          <a:solidFill>
            <a:srgbClr val="92D050">
              <a:alpha val="4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279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Malformations of the Spine</a:t>
            </a:r>
          </a:p>
        </p:txBody>
      </p:sp>
      <p:sp>
        <p:nvSpPr>
          <p:cNvPr id="3" name="Content Placeholder 2"/>
          <p:cNvSpPr>
            <a:spLocks noGrp="1"/>
          </p:cNvSpPr>
          <p:nvPr>
            <p:ph idx="1"/>
          </p:nvPr>
        </p:nvSpPr>
        <p:spPr/>
        <p:txBody>
          <a:bodyPr/>
          <a:lstStyle/>
          <a:p>
            <a:r>
              <a:rPr lang="en-US" b="1" dirty="0" smtClean="0"/>
              <a:t> </a:t>
            </a:r>
            <a:r>
              <a:rPr lang="en-US" dirty="0" err="1"/>
              <a:t>Spina</a:t>
            </a:r>
            <a:r>
              <a:rPr lang="en-US" dirty="0"/>
              <a:t> </a:t>
            </a:r>
            <a:r>
              <a:rPr lang="en-US" dirty="0" smtClean="0"/>
              <a:t>bifida</a:t>
            </a:r>
          </a:p>
          <a:p>
            <a:r>
              <a:rPr lang="en-US" b="1" dirty="0" smtClean="0"/>
              <a:t> </a:t>
            </a:r>
            <a:r>
              <a:rPr lang="en-US" dirty="0" err="1" smtClean="0"/>
              <a:t>Craniovertebral</a:t>
            </a:r>
            <a:r>
              <a:rPr lang="en-US" dirty="0" smtClean="0"/>
              <a:t> </a:t>
            </a:r>
            <a:r>
              <a:rPr lang="en-US" dirty="0"/>
              <a:t>junction (CVJ</a:t>
            </a:r>
            <a:r>
              <a:rPr lang="en-US" dirty="0" smtClean="0"/>
              <a:t>) anomalies</a:t>
            </a:r>
          </a:p>
          <a:p>
            <a:r>
              <a:rPr lang="en-US" dirty="0" smtClean="0"/>
              <a:t> </a:t>
            </a:r>
            <a:r>
              <a:rPr lang="en-US" dirty="0"/>
              <a:t>Spinal Deformity/Kyphosis</a:t>
            </a:r>
          </a:p>
          <a:p>
            <a:endParaRPr lang="en-US" dirty="0"/>
          </a:p>
        </p:txBody>
      </p:sp>
      <p:sp>
        <p:nvSpPr>
          <p:cNvPr id="4" name="Date Placeholder 3"/>
          <p:cNvSpPr>
            <a:spLocks noGrp="1"/>
          </p:cNvSpPr>
          <p:nvPr>
            <p:ph type="dt" sz="half" idx="10"/>
          </p:nvPr>
        </p:nvSpPr>
        <p:spPr/>
        <p:txBody>
          <a:bodyPr/>
          <a:lstStyle/>
          <a:p>
            <a:pPr>
              <a:defRPr/>
            </a:pPr>
            <a:fld id="{D9E02946-DDA5-4A68-954D-5D96B641DAB1}"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43</a:t>
            </a:fld>
            <a:endParaRPr lang="en-US" dirty="0"/>
          </a:p>
        </p:txBody>
      </p:sp>
      <p:pic>
        <p:nvPicPr>
          <p:cNvPr id="7" name="Picture 6"/>
          <p:cNvPicPr>
            <a:picLocks noChangeAspect="1"/>
          </p:cNvPicPr>
          <p:nvPr/>
        </p:nvPicPr>
        <p:blipFill rotWithShape="1">
          <a:blip r:embed="rId2"/>
          <a:srcRect l="29436" r="29436"/>
          <a:stretch/>
        </p:blipFill>
        <p:spPr>
          <a:xfrm>
            <a:off x="7488366" y="762000"/>
            <a:ext cx="1772862" cy="4423287"/>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895600"/>
            <a:ext cx="4159458" cy="3269886"/>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r="52809"/>
          <a:stretch/>
        </p:blipFill>
        <p:spPr>
          <a:xfrm>
            <a:off x="4610958" y="2590800"/>
            <a:ext cx="2185755" cy="3394257"/>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46028" y="4158312"/>
            <a:ext cx="2890838" cy="2356788"/>
          </a:xfrm>
          <a:prstGeom prst="rect">
            <a:avLst/>
          </a:prstGeom>
        </p:spPr>
      </p:pic>
    </p:spTree>
    <p:extLst>
      <p:ext uri="{BB962C8B-B14F-4D97-AF65-F5344CB8AC3E}">
        <p14:creationId xmlns:p14="http://schemas.microsoft.com/office/powerpoint/2010/main" val="21648808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295400"/>
          </a:xfrm>
        </p:spPr>
        <p:txBody>
          <a:bodyPr/>
          <a:lstStyle/>
          <a:p>
            <a:r>
              <a:rPr lang="en-US" dirty="0" smtClean="0"/>
              <a:t>Common Neurosurgical Congenital Anomalies</a:t>
            </a:r>
            <a:endParaRPr lang="en-US" dirty="0"/>
          </a:p>
        </p:txBody>
      </p:sp>
      <p:sp>
        <p:nvSpPr>
          <p:cNvPr id="3" name="Content Placeholder 2"/>
          <p:cNvSpPr>
            <a:spLocks noGrp="1"/>
          </p:cNvSpPr>
          <p:nvPr>
            <p:ph idx="1"/>
          </p:nvPr>
        </p:nvSpPr>
        <p:spPr>
          <a:xfrm>
            <a:off x="11151" y="1295400"/>
            <a:ext cx="9132849" cy="5181600"/>
          </a:xfrm>
        </p:spPr>
        <p:txBody>
          <a:bodyPr/>
          <a:lstStyle/>
          <a:p>
            <a:r>
              <a:rPr lang="en-US" dirty="0" smtClean="0"/>
              <a:t> </a:t>
            </a:r>
            <a:r>
              <a:rPr lang="en-US" b="1" dirty="0"/>
              <a:t>Cranial </a:t>
            </a:r>
            <a:r>
              <a:rPr lang="en-US" b="1" dirty="0" smtClean="0"/>
              <a:t>malformations </a:t>
            </a:r>
          </a:p>
          <a:p>
            <a:pPr lvl="1"/>
            <a:r>
              <a:rPr lang="en-US" b="1" dirty="0"/>
              <a:t> </a:t>
            </a:r>
            <a:r>
              <a:rPr lang="en-US" dirty="0"/>
              <a:t>Malformations </a:t>
            </a:r>
            <a:r>
              <a:rPr lang="en-US" dirty="0" smtClean="0"/>
              <a:t>of </a:t>
            </a:r>
            <a:r>
              <a:rPr lang="en-US" dirty="0"/>
              <a:t>the Scalp and Skull:</a:t>
            </a:r>
          </a:p>
          <a:p>
            <a:pPr lvl="1"/>
            <a:r>
              <a:rPr lang="en-US" dirty="0"/>
              <a:t> Malformations of the </a:t>
            </a:r>
            <a:r>
              <a:rPr lang="en-US" dirty="0" smtClean="0"/>
              <a:t>Brain:</a:t>
            </a:r>
          </a:p>
          <a:p>
            <a:r>
              <a:rPr lang="en-US" b="1" dirty="0"/>
              <a:t> </a:t>
            </a:r>
            <a:r>
              <a:rPr lang="en-US" b="1" dirty="0" smtClean="0"/>
              <a:t>Spinal malformations </a:t>
            </a:r>
          </a:p>
          <a:p>
            <a:pPr lvl="1"/>
            <a:r>
              <a:rPr lang="en-US" dirty="0" smtClean="0"/>
              <a:t>Malformations </a:t>
            </a:r>
            <a:r>
              <a:rPr lang="en-US" dirty="0"/>
              <a:t>of vertebral column</a:t>
            </a:r>
            <a:r>
              <a:rPr lang="en-US" dirty="0" smtClean="0"/>
              <a:t>:</a:t>
            </a:r>
          </a:p>
          <a:p>
            <a:pPr lvl="1"/>
            <a:r>
              <a:rPr lang="en-US" dirty="0"/>
              <a:t> Malformations of the Spinal </a:t>
            </a:r>
            <a:r>
              <a:rPr lang="en-US" dirty="0" smtClean="0"/>
              <a:t>Cord</a:t>
            </a:r>
            <a:endParaRPr lang="en-US" dirty="0"/>
          </a:p>
          <a:p>
            <a:pPr lvl="1"/>
            <a:endParaRPr lang="en-US" dirty="0"/>
          </a:p>
          <a:p>
            <a:endParaRPr lang="en-US" b="1" dirty="0"/>
          </a:p>
          <a:p>
            <a:endParaRPr lang="en-US" dirty="0"/>
          </a:p>
        </p:txBody>
      </p:sp>
      <p:sp>
        <p:nvSpPr>
          <p:cNvPr id="4" name="Date Placeholder 3"/>
          <p:cNvSpPr>
            <a:spLocks noGrp="1"/>
          </p:cNvSpPr>
          <p:nvPr>
            <p:ph type="dt" sz="half" idx="10"/>
          </p:nvPr>
        </p:nvSpPr>
        <p:spPr/>
        <p:txBody>
          <a:bodyPr/>
          <a:lstStyle/>
          <a:p>
            <a:pPr>
              <a:defRPr/>
            </a:pPr>
            <a:fld id="{0D94E362-5618-4BA8-99C8-48EC8654207A}"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44</a:t>
            </a:fld>
            <a:endParaRPr lang="en-US" dirty="0"/>
          </a:p>
        </p:txBody>
      </p:sp>
      <p:sp>
        <p:nvSpPr>
          <p:cNvPr id="7" name="Rectangle 6"/>
          <p:cNvSpPr/>
          <p:nvPr/>
        </p:nvSpPr>
        <p:spPr>
          <a:xfrm>
            <a:off x="577075" y="3688326"/>
            <a:ext cx="5555796" cy="381000"/>
          </a:xfrm>
          <a:prstGeom prst="rect">
            <a:avLst/>
          </a:prstGeom>
          <a:solidFill>
            <a:srgbClr val="92D050">
              <a:alpha val="4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67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1447800"/>
            <a:ext cx="9144000" cy="3581400"/>
          </a:xfrm>
        </p:spPr>
        <p:txBody>
          <a:bodyPr/>
          <a:lstStyle/>
          <a:p>
            <a:pPr rtl="0" eaLnBrk="1" hangingPunct="1">
              <a:defRPr/>
            </a:pPr>
            <a:r>
              <a:rPr lang="en-US" sz="6600" b="1" dirty="0">
                <a:solidFill>
                  <a:srgbClr val="FFFF00"/>
                </a:solidFill>
                <a:effectLst/>
              </a:rPr>
              <a:t>SPINAL DYSRAPHISM</a:t>
            </a:r>
            <a:br>
              <a:rPr lang="en-US" sz="6600" b="1" dirty="0">
                <a:solidFill>
                  <a:srgbClr val="FFFF00"/>
                </a:solidFill>
                <a:effectLst/>
              </a:rPr>
            </a:br>
            <a:r>
              <a:rPr lang="en-US" sz="4400" b="1" dirty="0">
                <a:solidFill>
                  <a:srgbClr val="FFFF00"/>
                </a:solidFill>
                <a:effectLst/>
              </a:rPr>
              <a:t>“Defect in closure of neural </a:t>
            </a:r>
            <a:r>
              <a:rPr lang="en-US" sz="4400" b="1" dirty="0" smtClean="0">
                <a:solidFill>
                  <a:srgbClr val="FFFF00"/>
                </a:solidFill>
                <a:effectLst/>
              </a:rPr>
              <a:t>tube”</a:t>
            </a:r>
          </a:p>
        </p:txBody>
      </p:sp>
    </p:spTree>
    <p:extLst>
      <p:ext uri="{BB962C8B-B14F-4D97-AF65-F5344CB8AC3E}">
        <p14:creationId xmlns:p14="http://schemas.microsoft.com/office/powerpoint/2010/main" val="2179753480"/>
      </p:ext>
    </p:extLst>
  </p:cSld>
  <p:clrMapOvr>
    <a:masterClrMapping/>
  </p:clrMapOvr>
  <p:transition spd="slow">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Malformations of the Spinal </a:t>
            </a:r>
            <a:r>
              <a:rPr lang="en-US" dirty="0" smtClean="0"/>
              <a:t>Cord</a:t>
            </a:r>
            <a:endParaRPr lang="en-US" dirty="0"/>
          </a:p>
        </p:txBody>
      </p:sp>
      <p:sp>
        <p:nvSpPr>
          <p:cNvPr id="3" name="Content Placeholder 2"/>
          <p:cNvSpPr>
            <a:spLocks noGrp="1"/>
          </p:cNvSpPr>
          <p:nvPr>
            <p:ph idx="1"/>
          </p:nvPr>
        </p:nvSpPr>
        <p:spPr/>
        <p:txBody>
          <a:bodyPr/>
          <a:lstStyle/>
          <a:p>
            <a:r>
              <a:rPr lang="en-US" b="1" dirty="0" smtClean="0"/>
              <a:t>Defect in closure of neural </a:t>
            </a:r>
            <a:r>
              <a:rPr lang="en-US" b="1" dirty="0"/>
              <a:t>tube: </a:t>
            </a:r>
            <a:r>
              <a:rPr lang="en-US" b="1" i="1" u="sng" dirty="0">
                <a:solidFill>
                  <a:schemeClr val="tx2"/>
                </a:solidFill>
              </a:rPr>
              <a:t>SPINAL DYSRAPHISM </a:t>
            </a:r>
            <a:endParaRPr lang="en-US" b="1" i="1" u="sng" dirty="0" smtClean="0">
              <a:solidFill>
                <a:schemeClr val="tx2"/>
              </a:solidFill>
            </a:endParaRPr>
          </a:p>
          <a:p>
            <a:pPr lvl="1"/>
            <a:r>
              <a:rPr lang="en-US" b="1" dirty="0"/>
              <a:t> </a:t>
            </a:r>
            <a:r>
              <a:rPr lang="en-US" dirty="0" smtClean="0"/>
              <a:t>Closed neural tube defect</a:t>
            </a:r>
          </a:p>
          <a:p>
            <a:pPr lvl="1"/>
            <a:r>
              <a:rPr lang="en-US" dirty="0" smtClean="0"/>
              <a:t> Open neural tube defect</a:t>
            </a:r>
          </a:p>
          <a:p>
            <a:pPr lvl="2"/>
            <a:r>
              <a:rPr lang="en-US" dirty="0"/>
              <a:t> </a:t>
            </a:r>
            <a:r>
              <a:rPr lang="en-US" dirty="0" err="1" smtClean="0"/>
              <a:t>Meningocele</a:t>
            </a:r>
            <a:endParaRPr lang="en-US" dirty="0" smtClean="0"/>
          </a:p>
          <a:p>
            <a:pPr lvl="2"/>
            <a:r>
              <a:rPr lang="en-US" dirty="0"/>
              <a:t> Myelomeningocele</a:t>
            </a:r>
            <a:endParaRPr lang="en-US" dirty="0" smtClean="0"/>
          </a:p>
          <a:p>
            <a:pPr lvl="2"/>
            <a:r>
              <a:rPr lang="en-US" dirty="0"/>
              <a:t> </a:t>
            </a:r>
            <a:r>
              <a:rPr lang="en-US" dirty="0" err="1" smtClean="0"/>
              <a:t>Lipomyelomeningocele</a:t>
            </a:r>
            <a:endParaRPr lang="en-US" dirty="0" smtClean="0"/>
          </a:p>
          <a:p>
            <a:pPr lvl="1"/>
            <a:r>
              <a:rPr lang="en-US" dirty="0" smtClean="0"/>
              <a:t> </a:t>
            </a:r>
          </a:p>
        </p:txBody>
      </p:sp>
      <p:sp>
        <p:nvSpPr>
          <p:cNvPr id="4" name="Date Placeholder 3"/>
          <p:cNvSpPr>
            <a:spLocks noGrp="1"/>
          </p:cNvSpPr>
          <p:nvPr>
            <p:ph type="dt" sz="half" idx="10"/>
          </p:nvPr>
        </p:nvSpPr>
        <p:spPr/>
        <p:txBody>
          <a:bodyPr/>
          <a:lstStyle/>
          <a:p>
            <a:pPr>
              <a:defRPr/>
            </a:pPr>
            <a:fld id="{E984AF39-92DC-461A-A975-29D9BD96DF6C}"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46</a:t>
            </a:fld>
            <a:endParaRPr lang="en-US" dirty="0"/>
          </a:p>
        </p:txBody>
      </p:sp>
      <p:sp>
        <p:nvSpPr>
          <p:cNvPr id="8" name="Rectangle 7"/>
          <p:cNvSpPr/>
          <p:nvPr/>
        </p:nvSpPr>
        <p:spPr>
          <a:xfrm>
            <a:off x="381000" y="1752600"/>
            <a:ext cx="4267200" cy="457200"/>
          </a:xfrm>
          <a:prstGeom prst="rect">
            <a:avLst/>
          </a:prstGeom>
          <a:solidFill>
            <a:srgbClr val="92D050">
              <a:alpha val="4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3162" y="3505200"/>
            <a:ext cx="4461952" cy="2689123"/>
          </a:xfrm>
          <a:prstGeom prst="rect">
            <a:avLst/>
          </a:prstGeom>
        </p:spPr>
      </p:pic>
    </p:spTree>
    <p:extLst>
      <p:ext uri="{BB962C8B-B14F-4D97-AF65-F5344CB8AC3E}">
        <p14:creationId xmlns:p14="http://schemas.microsoft.com/office/powerpoint/2010/main" val="1027446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Closed </a:t>
            </a:r>
            <a:r>
              <a:rPr lang="en-US" dirty="0" smtClean="0"/>
              <a:t>Neural Tube Defect</a:t>
            </a:r>
            <a:endParaRPr lang="en-US" dirty="0"/>
          </a:p>
        </p:txBody>
      </p:sp>
      <p:sp>
        <p:nvSpPr>
          <p:cNvPr id="4" name="Date Placeholder 3"/>
          <p:cNvSpPr>
            <a:spLocks noGrp="1"/>
          </p:cNvSpPr>
          <p:nvPr>
            <p:ph type="dt" sz="half" idx="10"/>
          </p:nvPr>
        </p:nvSpPr>
        <p:spPr/>
        <p:txBody>
          <a:bodyPr/>
          <a:lstStyle/>
          <a:p>
            <a:pPr>
              <a:defRPr/>
            </a:pPr>
            <a:fld id="{F32AD8E8-FC53-468C-85E3-5D9E61CAA3AF}"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47</a:t>
            </a:fld>
            <a:endParaRPr lang="en-US" dirty="0"/>
          </a:p>
        </p:txBody>
      </p:sp>
      <p:pic>
        <p:nvPicPr>
          <p:cNvPr id="10" name="Picture 9"/>
          <p:cNvPicPr>
            <a:picLocks noChangeAspect="1"/>
          </p:cNvPicPr>
          <p:nvPr/>
        </p:nvPicPr>
        <p:blipFill rotWithShape="1">
          <a:blip r:embed="rId2"/>
          <a:srcRect r="42803"/>
          <a:stretch/>
        </p:blipFill>
        <p:spPr>
          <a:xfrm>
            <a:off x="3595906" y="3518405"/>
            <a:ext cx="2881094" cy="3012672"/>
          </a:xfrm>
          <a:prstGeom prst="rect">
            <a:avLst/>
          </a:prstGeom>
        </p:spPr>
      </p:pic>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15385" t="7692" r="7692" b="7692"/>
          <a:stretch/>
        </p:blipFill>
        <p:spPr>
          <a:xfrm>
            <a:off x="-37114" y="876475"/>
            <a:ext cx="2323255" cy="2555583"/>
          </a:xfrm>
          <a:prstGeom prst="rect">
            <a:avLst/>
          </a:prstGeom>
        </p:spPr>
      </p:pic>
      <p:pic>
        <p:nvPicPr>
          <p:cNvPr id="13" name="Picture 12"/>
          <p:cNvPicPr>
            <a:picLocks noChangeAspect="1"/>
          </p:cNvPicPr>
          <p:nvPr/>
        </p:nvPicPr>
        <p:blipFill>
          <a:blip r:embed="rId4"/>
          <a:stretch>
            <a:fillRect/>
          </a:stretch>
        </p:blipFill>
        <p:spPr>
          <a:xfrm rot="10800000">
            <a:off x="700306" y="3653229"/>
            <a:ext cx="2819400" cy="283883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5746185" y="3221068"/>
            <a:ext cx="3990975" cy="2804654"/>
          </a:xfrm>
          <a:prstGeom prst="rect">
            <a:avLst/>
          </a:prstGeom>
        </p:spPr>
      </p:pic>
      <p:pic>
        <p:nvPicPr>
          <p:cNvPr id="15" name="Picture 14"/>
          <p:cNvPicPr>
            <a:picLocks noChangeAspect="1"/>
          </p:cNvPicPr>
          <p:nvPr/>
        </p:nvPicPr>
        <p:blipFill rotWithShape="1">
          <a:blip r:embed="rId6">
            <a:extLst>
              <a:ext uri="{28A0092B-C50C-407E-A947-70E740481C1C}">
                <a14:useLocalDpi xmlns:a14="http://schemas.microsoft.com/office/drawing/2010/main" val="0"/>
              </a:ext>
            </a:extLst>
          </a:blip>
          <a:srcRect l="17778" r="17778"/>
          <a:stretch/>
        </p:blipFill>
        <p:spPr>
          <a:xfrm rot="16200000">
            <a:off x="4392727" y="269008"/>
            <a:ext cx="2504440" cy="3886200"/>
          </a:xfrm>
          <a:prstGeom prst="rect">
            <a:avLst/>
          </a:prstGeom>
        </p:spPr>
      </p:pic>
      <p:sp>
        <p:nvSpPr>
          <p:cNvPr id="16" name="Content Placeholder 15"/>
          <p:cNvSpPr>
            <a:spLocks noGrp="1"/>
          </p:cNvSpPr>
          <p:nvPr>
            <p:ph idx="1"/>
          </p:nvPr>
        </p:nvSpPr>
        <p:spPr/>
        <p:txBody>
          <a:bodyPr/>
          <a:lstStyle/>
          <a:p>
            <a:endParaRPr lang="en-US" dirty="0"/>
          </a:p>
        </p:txBody>
      </p:sp>
    </p:spTree>
    <p:extLst>
      <p:ext uri="{BB962C8B-B14F-4D97-AF65-F5344CB8AC3E}">
        <p14:creationId xmlns:p14="http://schemas.microsoft.com/office/powerpoint/2010/main" val="29961523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Malformations of the Spinal </a:t>
            </a:r>
            <a:r>
              <a:rPr lang="en-US" dirty="0" smtClean="0"/>
              <a:t>Cord</a:t>
            </a:r>
            <a:endParaRPr lang="en-US" dirty="0"/>
          </a:p>
        </p:txBody>
      </p:sp>
      <p:sp>
        <p:nvSpPr>
          <p:cNvPr id="3" name="Content Placeholder 2"/>
          <p:cNvSpPr>
            <a:spLocks noGrp="1"/>
          </p:cNvSpPr>
          <p:nvPr>
            <p:ph idx="1"/>
          </p:nvPr>
        </p:nvSpPr>
        <p:spPr/>
        <p:txBody>
          <a:bodyPr/>
          <a:lstStyle/>
          <a:p>
            <a:r>
              <a:rPr lang="en-US" b="1" dirty="0" smtClean="0"/>
              <a:t>Defect in closure of neural </a:t>
            </a:r>
            <a:r>
              <a:rPr lang="en-US" b="1" dirty="0"/>
              <a:t>tube: </a:t>
            </a:r>
            <a:r>
              <a:rPr lang="en-US" b="1" i="1" u="sng" dirty="0">
                <a:solidFill>
                  <a:schemeClr val="tx2"/>
                </a:solidFill>
              </a:rPr>
              <a:t>SPINAL DYSRAPHISM </a:t>
            </a:r>
            <a:endParaRPr lang="en-US" b="1" i="1" u="sng" dirty="0" smtClean="0">
              <a:solidFill>
                <a:schemeClr val="tx2"/>
              </a:solidFill>
            </a:endParaRPr>
          </a:p>
          <a:p>
            <a:pPr lvl="1"/>
            <a:r>
              <a:rPr lang="en-US" b="1" dirty="0"/>
              <a:t> </a:t>
            </a:r>
            <a:r>
              <a:rPr lang="en-US" dirty="0" smtClean="0"/>
              <a:t>Closed neural tube defect</a:t>
            </a:r>
          </a:p>
          <a:p>
            <a:pPr lvl="1"/>
            <a:r>
              <a:rPr lang="en-US" dirty="0" smtClean="0"/>
              <a:t> Open neural tube defect</a:t>
            </a:r>
          </a:p>
          <a:p>
            <a:pPr lvl="2"/>
            <a:r>
              <a:rPr lang="en-US" dirty="0"/>
              <a:t> </a:t>
            </a:r>
            <a:r>
              <a:rPr lang="en-US" dirty="0" err="1" smtClean="0"/>
              <a:t>Meningocele</a:t>
            </a:r>
            <a:endParaRPr lang="en-US" dirty="0" smtClean="0"/>
          </a:p>
          <a:p>
            <a:pPr lvl="2"/>
            <a:r>
              <a:rPr lang="en-US" dirty="0"/>
              <a:t> Myelomeningocele</a:t>
            </a:r>
            <a:endParaRPr lang="en-US" dirty="0" smtClean="0"/>
          </a:p>
          <a:p>
            <a:pPr lvl="2"/>
            <a:r>
              <a:rPr lang="en-US" dirty="0"/>
              <a:t> </a:t>
            </a:r>
            <a:r>
              <a:rPr lang="en-US" dirty="0" err="1" smtClean="0"/>
              <a:t>Lipomyelomeningocele</a:t>
            </a:r>
            <a:endParaRPr lang="en-US" dirty="0" smtClean="0"/>
          </a:p>
          <a:p>
            <a:pPr lvl="1"/>
            <a:r>
              <a:rPr lang="en-US" dirty="0" smtClean="0"/>
              <a:t> </a:t>
            </a:r>
          </a:p>
        </p:txBody>
      </p:sp>
      <p:sp>
        <p:nvSpPr>
          <p:cNvPr id="4" name="Date Placeholder 3"/>
          <p:cNvSpPr>
            <a:spLocks noGrp="1"/>
          </p:cNvSpPr>
          <p:nvPr>
            <p:ph type="dt" sz="half" idx="10"/>
          </p:nvPr>
        </p:nvSpPr>
        <p:spPr/>
        <p:txBody>
          <a:bodyPr/>
          <a:lstStyle/>
          <a:p>
            <a:pPr>
              <a:defRPr/>
            </a:pPr>
            <a:fld id="{99C438E6-A229-47E0-B34A-C1A61C01C07C}"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48</a:t>
            </a:fld>
            <a:endParaRPr lang="en-US" dirty="0"/>
          </a:p>
        </p:txBody>
      </p:sp>
      <p:sp>
        <p:nvSpPr>
          <p:cNvPr id="8" name="Rectangle 7"/>
          <p:cNvSpPr/>
          <p:nvPr/>
        </p:nvSpPr>
        <p:spPr>
          <a:xfrm>
            <a:off x="533400" y="2286000"/>
            <a:ext cx="4267200" cy="1447800"/>
          </a:xfrm>
          <a:prstGeom prst="rect">
            <a:avLst/>
          </a:prstGeom>
          <a:solidFill>
            <a:srgbClr val="92D050">
              <a:alpha val="4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3286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Meningocele</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fld id="{30209476-D87C-4E92-AD9C-49C692265F21}"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49</a:t>
            </a:fld>
            <a:endParaRPr lang="en-US" dirty="0"/>
          </a:p>
        </p:txBody>
      </p:sp>
      <p:pic>
        <p:nvPicPr>
          <p:cNvPr id="7" name="Picture 2" descr="E:\slides for students\DSCF00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5774" y="2133600"/>
            <a:ext cx="5943601" cy="3707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6152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nchor="ctr"/>
          <a:lstStyle/>
          <a:p>
            <a:r>
              <a:rPr lang="en-US" sz="4000" dirty="0" smtClean="0"/>
              <a:t>Intended Learning Outcomes (ILOs)</a:t>
            </a:r>
            <a:endParaRPr lang="en-US" sz="4000" dirty="0"/>
          </a:p>
        </p:txBody>
      </p:sp>
      <p:sp>
        <p:nvSpPr>
          <p:cNvPr id="3" name="Content Placeholder 2"/>
          <p:cNvSpPr>
            <a:spLocks noGrp="1"/>
          </p:cNvSpPr>
          <p:nvPr>
            <p:ph idx="1"/>
          </p:nvPr>
        </p:nvSpPr>
        <p:spPr>
          <a:xfrm>
            <a:off x="0" y="914400"/>
            <a:ext cx="9067800" cy="5486400"/>
          </a:xfrm>
        </p:spPr>
        <p:txBody>
          <a:bodyPr/>
          <a:lstStyle/>
          <a:p>
            <a:r>
              <a:rPr lang="en-US" dirty="0"/>
              <a:t> Embryological development of CNS.</a:t>
            </a:r>
          </a:p>
          <a:p>
            <a:pPr algn="just"/>
            <a:r>
              <a:rPr lang="en-US" dirty="0" smtClean="0"/>
              <a:t> Common </a:t>
            </a:r>
            <a:r>
              <a:rPr lang="en-US" dirty="0"/>
              <a:t>CNS congenital anomaly you </a:t>
            </a:r>
            <a:r>
              <a:rPr lang="en-US" dirty="0" smtClean="0"/>
              <a:t>may face during your practice.</a:t>
            </a:r>
          </a:p>
          <a:p>
            <a:pPr lvl="1"/>
            <a:r>
              <a:rPr lang="en-US" dirty="0" smtClean="0"/>
              <a:t> As </a:t>
            </a:r>
            <a:r>
              <a:rPr lang="en-US" dirty="0"/>
              <a:t>a physician in different specialties, when you should suspect that a kid may have a CNS congenital anomaly.</a:t>
            </a:r>
          </a:p>
          <a:p>
            <a:pPr lvl="1"/>
            <a:r>
              <a:rPr lang="en-US" dirty="0" smtClean="0"/>
              <a:t> General management plain for a patient with suspected </a:t>
            </a:r>
            <a:r>
              <a:rPr lang="en-US" dirty="0"/>
              <a:t>CNS congenital anomaly </a:t>
            </a:r>
            <a:endParaRPr lang="en-US" dirty="0" smtClean="0"/>
          </a:p>
          <a:p>
            <a:pPr lvl="1"/>
            <a:r>
              <a:rPr lang="en-US" dirty="0"/>
              <a:t> </a:t>
            </a:r>
            <a:r>
              <a:rPr lang="en-US" dirty="0" smtClean="0"/>
              <a:t>Prognosis of common CNS </a:t>
            </a:r>
            <a:r>
              <a:rPr lang="en-US" dirty="0"/>
              <a:t>congenital anomaly </a:t>
            </a:r>
          </a:p>
        </p:txBody>
      </p:sp>
      <p:sp>
        <p:nvSpPr>
          <p:cNvPr id="4" name="Date Placeholder 3"/>
          <p:cNvSpPr>
            <a:spLocks noGrp="1"/>
          </p:cNvSpPr>
          <p:nvPr>
            <p:ph type="dt" sz="half" idx="10"/>
          </p:nvPr>
        </p:nvSpPr>
        <p:spPr/>
        <p:txBody>
          <a:bodyPr/>
          <a:lstStyle/>
          <a:p>
            <a:pPr>
              <a:defRPr/>
            </a:pPr>
            <a:fld id="{D17826D3-993D-47B1-8A09-A347C6753279}"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5</a:t>
            </a:fld>
            <a:endParaRPr lang="en-US" dirty="0"/>
          </a:p>
        </p:txBody>
      </p:sp>
      <p:sp>
        <p:nvSpPr>
          <p:cNvPr id="7" name="Rectangle 6"/>
          <p:cNvSpPr/>
          <p:nvPr/>
        </p:nvSpPr>
        <p:spPr>
          <a:xfrm>
            <a:off x="381000" y="1574390"/>
            <a:ext cx="8686800" cy="3150010"/>
          </a:xfrm>
          <a:prstGeom prst="rect">
            <a:avLst/>
          </a:prstGeom>
          <a:solidFill>
            <a:srgbClr val="92D050">
              <a:alpha val="4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1131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Myelomeningocele</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636232" y="1603662"/>
            <a:ext cx="5661969" cy="4084706"/>
          </a:xfrm>
        </p:spPr>
      </p:pic>
      <p:sp>
        <p:nvSpPr>
          <p:cNvPr id="4" name="Date Placeholder 3"/>
          <p:cNvSpPr>
            <a:spLocks noGrp="1"/>
          </p:cNvSpPr>
          <p:nvPr>
            <p:ph type="dt" sz="half" idx="10"/>
          </p:nvPr>
        </p:nvSpPr>
        <p:spPr/>
        <p:txBody>
          <a:bodyPr/>
          <a:lstStyle/>
          <a:p>
            <a:pPr>
              <a:defRPr/>
            </a:pPr>
            <a:fld id="{05315474-9399-4BF5-9BE2-54A7CC59EB50}"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50</a:t>
            </a:fld>
            <a:endParaRPr lang="en-US" dirty="0"/>
          </a:p>
        </p:txBody>
      </p:sp>
      <p:pic>
        <p:nvPicPr>
          <p:cNvPr id="7" name="Picture 3" descr="E:\slides for students\01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8354" y="1962241"/>
            <a:ext cx="4380028" cy="3285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56019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Lipomyelomeningocele</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fld id="{3242CF24-C082-44DA-B628-D86651182785}"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51</a:t>
            </a:fld>
            <a:endParaRPr lang="en-US" dirty="0"/>
          </a:p>
        </p:txBody>
      </p:sp>
      <p:pic>
        <p:nvPicPr>
          <p:cNvPr id="8" name="Picture 7"/>
          <p:cNvPicPr>
            <a:picLocks noChangeAspect="1"/>
          </p:cNvPicPr>
          <p:nvPr/>
        </p:nvPicPr>
        <p:blipFill>
          <a:blip r:embed="rId2"/>
          <a:stretch>
            <a:fillRect/>
          </a:stretch>
        </p:blipFill>
        <p:spPr>
          <a:xfrm>
            <a:off x="5246764" y="1516626"/>
            <a:ext cx="3645399" cy="4801021"/>
          </a:xfrm>
          <a:prstGeom prst="rect">
            <a:avLst/>
          </a:prstGeom>
        </p:spPr>
      </p:pic>
    </p:spTree>
    <p:extLst>
      <p:ext uri="{BB962C8B-B14F-4D97-AF65-F5344CB8AC3E}">
        <p14:creationId xmlns:p14="http://schemas.microsoft.com/office/powerpoint/2010/main" val="13638198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143000"/>
          </a:xfrm>
        </p:spPr>
        <p:txBody>
          <a:bodyPr/>
          <a:lstStyle/>
          <a:p>
            <a:r>
              <a:rPr lang="en-US" dirty="0"/>
              <a:t>Clinical </a:t>
            </a:r>
            <a:r>
              <a:rPr lang="en-US" dirty="0" smtClean="0"/>
              <a:t>Presentation Of Spinal Neural </a:t>
            </a:r>
            <a:r>
              <a:rPr lang="en-US" dirty="0"/>
              <a:t>Tube Defect</a:t>
            </a:r>
          </a:p>
        </p:txBody>
      </p:sp>
      <p:sp>
        <p:nvSpPr>
          <p:cNvPr id="3" name="Content Placeholder 2"/>
          <p:cNvSpPr>
            <a:spLocks noGrp="1"/>
          </p:cNvSpPr>
          <p:nvPr>
            <p:ph idx="1"/>
          </p:nvPr>
        </p:nvSpPr>
        <p:spPr>
          <a:xfrm>
            <a:off x="11150" y="1295400"/>
            <a:ext cx="9132849" cy="5334000"/>
          </a:xfrm>
        </p:spPr>
        <p:txBody>
          <a:bodyPr/>
          <a:lstStyle/>
          <a:p>
            <a:r>
              <a:rPr lang="en-US" dirty="0" smtClean="0"/>
              <a:t> Associated congenital anomalies</a:t>
            </a:r>
          </a:p>
          <a:p>
            <a:r>
              <a:rPr lang="en-US" dirty="0" smtClean="0"/>
              <a:t> Cosmetic disfigurement: Mass</a:t>
            </a:r>
            <a:endParaRPr lang="en-US" dirty="0"/>
          </a:p>
          <a:p>
            <a:r>
              <a:rPr lang="en-US" dirty="0" smtClean="0"/>
              <a:t> Presentation of hydrocephalus</a:t>
            </a:r>
          </a:p>
          <a:p>
            <a:r>
              <a:rPr lang="en-US" dirty="0" smtClean="0"/>
              <a:t> Repeated meningitis.</a:t>
            </a:r>
          </a:p>
          <a:p>
            <a:pPr lvl="1"/>
            <a:r>
              <a:rPr lang="en-US" dirty="0"/>
              <a:t> </a:t>
            </a:r>
            <a:r>
              <a:rPr lang="en-US" dirty="0" smtClean="0"/>
              <a:t>Leaking </a:t>
            </a:r>
            <a:r>
              <a:rPr lang="en-US" dirty="0" err="1" smtClean="0"/>
              <a:t>meningocele</a:t>
            </a:r>
            <a:endParaRPr lang="en-US" dirty="0" smtClean="0"/>
          </a:p>
          <a:p>
            <a:pPr lvl="1"/>
            <a:r>
              <a:rPr lang="en-US" dirty="0"/>
              <a:t> </a:t>
            </a:r>
            <a:r>
              <a:rPr lang="en-US" dirty="0" smtClean="0"/>
              <a:t>Dermal tract</a:t>
            </a:r>
            <a:endParaRPr lang="en-US" dirty="0"/>
          </a:p>
          <a:p>
            <a:r>
              <a:rPr lang="en-US" dirty="0" smtClean="0"/>
              <a:t> </a:t>
            </a:r>
            <a:r>
              <a:rPr lang="en-US" b="1" dirty="0" smtClean="0">
                <a:solidFill>
                  <a:schemeClr val="tx2"/>
                </a:solidFill>
              </a:rPr>
              <a:t>Neurological Deficits: usually lower limbs weakness and sphincter incontinence</a:t>
            </a:r>
            <a:endParaRPr lang="en-US" b="1" dirty="0">
              <a:solidFill>
                <a:schemeClr val="tx2"/>
              </a:solidFill>
            </a:endParaRPr>
          </a:p>
          <a:p>
            <a:endParaRPr lang="en-US" dirty="0"/>
          </a:p>
        </p:txBody>
      </p:sp>
      <p:sp>
        <p:nvSpPr>
          <p:cNvPr id="4" name="Date Placeholder 3"/>
          <p:cNvSpPr>
            <a:spLocks noGrp="1"/>
          </p:cNvSpPr>
          <p:nvPr>
            <p:ph type="dt" sz="half" idx="10"/>
          </p:nvPr>
        </p:nvSpPr>
        <p:spPr/>
        <p:txBody>
          <a:bodyPr/>
          <a:lstStyle/>
          <a:p>
            <a:pPr>
              <a:defRPr/>
            </a:pPr>
            <a:fld id="{85B48C05-A563-4324-B4B1-436ADA8668F9}"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52</a:t>
            </a:fld>
            <a:endParaRPr lang="en-US" dirty="0"/>
          </a:p>
        </p:txBody>
      </p:sp>
    </p:spTree>
    <p:extLst>
      <p:ext uri="{BB962C8B-B14F-4D97-AF65-F5344CB8AC3E}">
        <p14:creationId xmlns:p14="http://schemas.microsoft.com/office/powerpoint/2010/main" val="1399338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066800"/>
          </a:xfrm>
        </p:spPr>
        <p:txBody>
          <a:bodyPr/>
          <a:lstStyle/>
          <a:p>
            <a:r>
              <a:rPr lang="en-US" dirty="0" smtClean="0"/>
              <a:t>Prenatal Investigation </a:t>
            </a:r>
            <a:r>
              <a:rPr lang="en-US" dirty="0"/>
              <a:t>of </a:t>
            </a:r>
            <a:r>
              <a:rPr lang="en-US" dirty="0" smtClean="0"/>
              <a:t>Spinal Neural </a:t>
            </a:r>
            <a:r>
              <a:rPr lang="en-US" dirty="0"/>
              <a:t>Tube Defect</a:t>
            </a:r>
          </a:p>
        </p:txBody>
      </p:sp>
      <p:sp>
        <p:nvSpPr>
          <p:cNvPr id="3" name="Content Placeholder 2"/>
          <p:cNvSpPr>
            <a:spLocks noGrp="1"/>
          </p:cNvSpPr>
          <p:nvPr>
            <p:ph idx="1"/>
          </p:nvPr>
        </p:nvSpPr>
        <p:spPr>
          <a:xfrm>
            <a:off x="11151" y="1295400"/>
            <a:ext cx="9132849" cy="5181600"/>
          </a:xfrm>
        </p:spPr>
        <p:txBody>
          <a:bodyPr/>
          <a:lstStyle/>
          <a:p>
            <a:r>
              <a:rPr lang="en-US" dirty="0" smtClean="0"/>
              <a:t> Ultrasound:</a:t>
            </a:r>
          </a:p>
          <a:p>
            <a:endParaRPr lang="en-US" dirty="0"/>
          </a:p>
          <a:p>
            <a:endParaRPr lang="en-US" dirty="0" smtClean="0"/>
          </a:p>
          <a:p>
            <a:endParaRPr lang="en-US" dirty="0"/>
          </a:p>
          <a:p>
            <a:endParaRPr lang="en-US" dirty="0" smtClean="0"/>
          </a:p>
          <a:p>
            <a:r>
              <a:rPr lang="en-US" dirty="0" smtClean="0"/>
              <a:t>Fetal MRI:</a:t>
            </a:r>
            <a:endParaRPr lang="en-US" dirty="0"/>
          </a:p>
        </p:txBody>
      </p:sp>
      <p:sp>
        <p:nvSpPr>
          <p:cNvPr id="4" name="Date Placeholder 3"/>
          <p:cNvSpPr>
            <a:spLocks noGrp="1"/>
          </p:cNvSpPr>
          <p:nvPr>
            <p:ph type="dt" sz="half" idx="10"/>
          </p:nvPr>
        </p:nvSpPr>
        <p:spPr/>
        <p:txBody>
          <a:bodyPr/>
          <a:lstStyle/>
          <a:p>
            <a:pPr>
              <a:defRPr/>
            </a:pPr>
            <a:fld id="{E506AC96-EEC8-40AD-B18E-97C19F3430A4}"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53</a:t>
            </a:fld>
            <a:endParaRPr lang="en-US" dirty="0"/>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2667"/>
          <a:stretch/>
        </p:blipFill>
        <p:spPr>
          <a:xfrm>
            <a:off x="1263445" y="4419601"/>
            <a:ext cx="2241992" cy="213360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0800" y="1718187"/>
            <a:ext cx="2843615" cy="2286000"/>
          </a:xfrm>
          <a:prstGeom prst="rect">
            <a:avLst/>
          </a:prstGeom>
        </p:spPr>
      </p:pic>
    </p:spTree>
    <p:extLst>
      <p:ext uri="{BB962C8B-B14F-4D97-AF65-F5344CB8AC3E}">
        <p14:creationId xmlns:p14="http://schemas.microsoft.com/office/powerpoint/2010/main" val="31606041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Investigation of Neural Tube Defect</a:t>
            </a:r>
            <a:endParaRPr lang="ar-EG" dirty="0"/>
          </a:p>
        </p:txBody>
      </p:sp>
      <p:sp>
        <p:nvSpPr>
          <p:cNvPr id="3" name="Content Placeholder 2"/>
          <p:cNvSpPr>
            <a:spLocks noGrp="1"/>
          </p:cNvSpPr>
          <p:nvPr>
            <p:ph idx="1"/>
          </p:nvPr>
        </p:nvSpPr>
        <p:spPr/>
        <p:txBody>
          <a:bodyPr/>
          <a:lstStyle/>
          <a:p>
            <a:pPr algn="l" rtl="0"/>
            <a:r>
              <a:rPr lang="en-US" sz="2400" b="1" dirty="0" smtClean="0"/>
              <a:t>X-ray</a:t>
            </a:r>
          </a:p>
          <a:p>
            <a:pPr algn="l" rtl="0"/>
            <a:endParaRPr lang="en-US" sz="2400" b="1" dirty="0"/>
          </a:p>
          <a:p>
            <a:pPr marL="0" indent="0" algn="l" rtl="0">
              <a:buNone/>
            </a:pPr>
            <a:endParaRPr lang="en-US" sz="2400" b="1" dirty="0" smtClean="0"/>
          </a:p>
          <a:p>
            <a:pPr algn="l" rtl="0"/>
            <a:endParaRPr lang="en-US" sz="2400" b="1" dirty="0" smtClean="0"/>
          </a:p>
          <a:p>
            <a:pPr algn="l" rtl="0"/>
            <a:endParaRPr lang="en-US" sz="2400" b="1" dirty="0"/>
          </a:p>
          <a:p>
            <a:pPr algn="l" rtl="0"/>
            <a:r>
              <a:rPr lang="en-US" sz="2400" b="1" dirty="0" smtClean="0"/>
              <a:t>CT.</a:t>
            </a:r>
          </a:p>
          <a:p>
            <a:pPr algn="l" rtl="0"/>
            <a:endParaRPr lang="en-US" sz="2400" b="1" dirty="0" smtClean="0"/>
          </a:p>
          <a:p>
            <a:pPr algn="l" rtl="0"/>
            <a:endParaRPr lang="en-US" sz="2400" b="1" dirty="0"/>
          </a:p>
          <a:p>
            <a:pPr algn="l" rtl="0"/>
            <a:endParaRPr lang="en-US" sz="2400" b="1" dirty="0" smtClean="0"/>
          </a:p>
          <a:p>
            <a:pPr algn="l" rtl="0"/>
            <a:endParaRPr lang="en-US" sz="2400" b="1" dirty="0" smtClean="0"/>
          </a:p>
          <a:p>
            <a:pPr algn="l" rtl="0"/>
            <a:r>
              <a:rPr lang="en-US" sz="2400" b="1" dirty="0" smtClean="0"/>
              <a:t>MRI </a:t>
            </a:r>
            <a:endParaRPr lang="ar-EG" sz="2400" b="1"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600" y="762000"/>
            <a:ext cx="2326325" cy="1828800"/>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4411" t="24082" r="1" b="13715"/>
          <a:stretch/>
        </p:blipFill>
        <p:spPr>
          <a:xfrm>
            <a:off x="3755553" y="4114799"/>
            <a:ext cx="1644044" cy="2743201"/>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r="37842"/>
          <a:stretch/>
        </p:blipFill>
        <p:spPr>
          <a:xfrm>
            <a:off x="5646542" y="1905000"/>
            <a:ext cx="3497458" cy="2616679"/>
          </a:xfrm>
          <a:prstGeom prst="rect">
            <a:avLst/>
          </a:prstGeom>
        </p:spPr>
      </p:pic>
      <p:sp>
        <p:nvSpPr>
          <p:cNvPr id="4" name="Date Placeholder 3"/>
          <p:cNvSpPr>
            <a:spLocks noGrp="1"/>
          </p:cNvSpPr>
          <p:nvPr>
            <p:ph type="dt" sz="half" idx="10"/>
          </p:nvPr>
        </p:nvSpPr>
        <p:spPr/>
        <p:txBody>
          <a:bodyPr/>
          <a:lstStyle/>
          <a:p>
            <a:pPr>
              <a:defRPr/>
            </a:pPr>
            <a:fld id="{2947F645-5238-46BD-B482-2487ED4DD0B5}" type="datetime1">
              <a:rPr lang="en-US" smtClean="0"/>
              <a:t>7/13/2019</a:t>
            </a:fld>
            <a:endParaRPr lang="en-US" dirty="0"/>
          </a:p>
        </p:txBody>
      </p:sp>
      <p:sp>
        <p:nvSpPr>
          <p:cNvPr id="7" name="Footer Placeholder 6"/>
          <p:cNvSpPr>
            <a:spLocks noGrp="1"/>
          </p:cNvSpPr>
          <p:nvPr>
            <p:ph type="ftr" sz="quarter" idx="11"/>
          </p:nvPr>
        </p:nvSpPr>
        <p:spPr/>
        <p:txBody>
          <a:bodyPr/>
          <a:lstStyle/>
          <a:p>
            <a:pPr>
              <a:defRPr/>
            </a:pPr>
            <a:r>
              <a:rPr lang="en-US" smtClean="0"/>
              <a:t>Congenital Anomalies in Neurosurgery</a:t>
            </a:r>
            <a:endParaRPr lang="en-US" dirty="0"/>
          </a:p>
        </p:txBody>
      </p:sp>
      <p:sp>
        <p:nvSpPr>
          <p:cNvPr id="8" name="Slide Number Placeholder 7"/>
          <p:cNvSpPr>
            <a:spLocks noGrp="1"/>
          </p:cNvSpPr>
          <p:nvPr>
            <p:ph type="sldNum" sz="quarter" idx="12"/>
          </p:nvPr>
        </p:nvSpPr>
        <p:spPr/>
        <p:txBody>
          <a:bodyPr/>
          <a:lstStyle/>
          <a:p>
            <a:pPr>
              <a:defRPr/>
            </a:pPr>
            <a:fld id="{BD934AE0-55E8-4207-9C94-2E38068CB9AC}" type="slidenum">
              <a:rPr lang="ar-SA" smtClean="0"/>
              <a:pPr>
                <a:defRPr/>
              </a:pPr>
              <a:t>54</a:t>
            </a:fld>
            <a:endParaRPr lang="en-US" dirty="0"/>
          </a:p>
        </p:txBody>
      </p:sp>
    </p:spTree>
    <p:extLst>
      <p:ext uri="{BB962C8B-B14F-4D97-AF65-F5344CB8AC3E}">
        <p14:creationId xmlns:p14="http://schemas.microsoft.com/office/powerpoint/2010/main" val="4096411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1150" y="675145"/>
            <a:ext cx="9132849"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just">
              <a:buFont typeface="Wingdings" panose="05000000000000000000" pitchFamily="2" charset="2"/>
              <a:buChar char="Ø"/>
            </a:pPr>
            <a:r>
              <a:rPr lang="en-US" sz="2800" dirty="0">
                <a:latin typeface="Times New Roman" panose="02020603050405020304" pitchFamily="18" charset="0"/>
                <a:cs typeface="Times New Roman" panose="02020603050405020304" pitchFamily="18" charset="0"/>
              </a:rPr>
              <a:t> </a:t>
            </a:r>
            <a:r>
              <a:rPr lang="en-US" sz="3600" b="1" dirty="0">
                <a:latin typeface="Times New Roman" panose="02020603050405020304" pitchFamily="18" charset="0"/>
                <a:cs typeface="Times New Roman" panose="02020603050405020304" pitchFamily="18" charset="0"/>
              </a:rPr>
              <a:t>Antenatal </a:t>
            </a:r>
            <a:r>
              <a:rPr lang="en-US" sz="3600" b="1" dirty="0" smtClean="0">
                <a:latin typeface="Times New Roman" panose="02020603050405020304" pitchFamily="18" charset="0"/>
                <a:cs typeface="Times New Roman" panose="02020603050405020304" pitchFamily="18" charset="0"/>
              </a:rPr>
              <a:t>Care:</a:t>
            </a:r>
          </a:p>
          <a:p>
            <a:pPr lvl="1" algn="just">
              <a:buFont typeface="Wingdings" panose="05000000000000000000" pitchFamily="2" charset="2"/>
              <a:buChar char="Ø"/>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Avoid </a:t>
            </a:r>
            <a:r>
              <a:rPr lang="en-US" sz="3200" dirty="0">
                <a:latin typeface="Times New Roman" panose="02020603050405020304" pitchFamily="18" charset="0"/>
                <a:cs typeface="Times New Roman" panose="02020603050405020304" pitchFamily="18" charset="0"/>
              </a:rPr>
              <a:t>antiepileptic drugs especially valproate</a:t>
            </a:r>
            <a:r>
              <a:rPr lang="en-US" sz="3200" dirty="0" smtClean="0">
                <a:latin typeface="Times New Roman" panose="02020603050405020304" pitchFamily="18" charset="0"/>
                <a:cs typeface="Times New Roman" panose="02020603050405020304" pitchFamily="18" charset="0"/>
              </a:rPr>
              <a:t>.</a:t>
            </a:r>
          </a:p>
          <a:p>
            <a:pPr lvl="1" algn="just">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 Folic </a:t>
            </a:r>
            <a:r>
              <a:rPr lang="en-US" sz="3200" dirty="0">
                <a:latin typeface="Times New Roman" panose="02020603050405020304" pitchFamily="18" charset="0"/>
                <a:cs typeface="Times New Roman" panose="02020603050405020304" pitchFamily="18" charset="0"/>
              </a:rPr>
              <a:t>acid maternal </a:t>
            </a:r>
            <a:r>
              <a:rPr lang="en-US" sz="3200" dirty="0" smtClean="0">
                <a:latin typeface="Times New Roman" panose="02020603050405020304" pitchFamily="18" charset="0"/>
                <a:cs typeface="Times New Roman" panose="02020603050405020304" pitchFamily="18" charset="0"/>
              </a:rPr>
              <a:t>supplementation.</a:t>
            </a:r>
          </a:p>
          <a:p>
            <a:pPr lvl="1" algn="just">
              <a:buFont typeface="Wingdings" panose="05000000000000000000" pitchFamily="2" charset="2"/>
              <a:buChar char="Ø"/>
            </a:pPr>
            <a:r>
              <a:rPr lang="en-US" sz="3200" dirty="0" smtClean="0">
                <a:latin typeface="Times New Roman" panose="02020603050405020304" pitchFamily="18" charset="0"/>
                <a:cs typeface="Times New Roman" panose="02020603050405020304" pitchFamily="18" charset="0"/>
              </a:rPr>
              <a:t> Screening the maternal serum/amniotic fluid for alpha-fetoprotein and acetyl cholinesterase, fetal ultrasonography </a:t>
            </a:r>
          </a:p>
        </p:txBody>
      </p:sp>
      <p:sp>
        <p:nvSpPr>
          <p:cNvPr id="2" name="Title 1"/>
          <p:cNvSpPr>
            <a:spLocks noGrp="1"/>
          </p:cNvSpPr>
          <p:nvPr>
            <p:ph type="title"/>
          </p:nvPr>
        </p:nvSpPr>
        <p:spPr/>
        <p:txBody>
          <a:bodyPr/>
          <a:lstStyle/>
          <a:p>
            <a:r>
              <a:rPr lang="en-US" dirty="0"/>
              <a:t>Treatment Of Neural Tube </a:t>
            </a:r>
            <a:r>
              <a:rPr lang="en-US" dirty="0" smtClean="0"/>
              <a:t>Defect</a:t>
            </a:r>
            <a:endParaRPr lang="en-US" dirty="0"/>
          </a:p>
        </p:txBody>
      </p:sp>
      <p:sp>
        <p:nvSpPr>
          <p:cNvPr id="3" name="Date Placeholder 2"/>
          <p:cNvSpPr>
            <a:spLocks noGrp="1"/>
          </p:cNvSpPr>
          <p:nvPr>
            <p:ph type="dt" sz="half" idx="10"/>
          </p:nvPr>
        </p:nvSpPr>
        <p:spPr/>
        <p:txBody>
          <a:bodyPr/>
          <a:lstStyle/>
          <a:p>
            <a:pPr>
              <a:defRPr/>
            </a:pPr>
            <a:fld id="{07C83889-7F95-439B-81EF-6C0D8354CEA1}" type="datetime1">
              <a:rPr lang="en-US" smtClean="0"/>
              <a:t>7/13/2019</a:t>
            </a:fld>
            <a:endParaRPr lang="en-US" dirty="0"/>
          </a:p>
        </p:txBody>
      </p:sp>
      <p:sp>
        <p:nvSpPr>
          <p:cNvPr id="4" name="Footer Placeholder 3"/>
          <p:cNvSpPr>
            <a:spLocks noGrp="1"/>
          </p:cNvSpPr>
          <p:nvPr>
            <p:ph type="ftr" sz="quarter" idx="11"/>
          </p:nvPr>
        </p:nvSpPr>
        <p:spPr/>
        <p:txBody>
          <a:bodyPr/>
          <a:lstStyle/>
          <a:p>
            <a:pPr>
              <a:defRPr/>
            </a:pPr>
            <a:r>
              <a:rPr lang="en-US" smtClean="0"/>
              <a:t>Congenital Anomalies in Neurosurgery</a:t>
            </a:r>
            <a:endParaRPr lang="en-US" dirty="0"/>
          </a:p>
        </p:txBody>
      </p:sp>
      <p:sp>
        <p:nvSpPr>
          <p:cNvPr id="5" name="Slide Number Placeholder 4"/>
          <p:cNvSpPr>
            <a:spLocks noGrp="1"/>
          </p:cNvSpPr>
          <p:nvPr>
            <p:ph type="sldNum" sz="quarter" idx="12"/>
          </p:nvPr>
        </p:nvSpPr>
        <p:spPr/>
        <p:txBody>
          <a:bodyPr/>
          <a:lstStyle/>
          <a:p>
            <a:pPr>
              <a:defRPr/>
            </a:pPr>
            <a:fld id="{BD934AE0-55E8-4207-9C94-2E38068CB9AC}" type="slidenum">
              <a:rPr lang="ar-SA" smtClean="0"/>
              <a:pPr>
                <a:defRPr/>
              </a:pPr>
              <a:t>55</a:t>
            </a:fld>
            <a:endParaRPr lang="en-US" dirty="0"/>
          </a:p>
        </p:txBody>
      </p:sp>
    </p:spTree>
    <p:extLst>
      <p:ext uri="{BB962C8B-B14F-4D97-AF65-F5344CB8AC3E}">
        <p14:creationId xmlns:p14="http://schemas.microsoft.com/office/powerpoint/2010/main" val="23525099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a:t>
            </a:r>
            <a:r>
              <a:rPr lang="en-US" dirty="0"/>
              <a:t>Of </a:t>
            </a:r>
            <a:r>
              <a:rPr lang="en-US" dirty="0" smtClean="0"/>
              <a:t>Spinal Neural Tube Defect</a:t>
            </a:r>
            <a:endParaRPr lang="ar-EG" dirty="0"/>
          </a:p>
        </p:txBody>
      </p:sp>
      <p:sp>
        <p:nvSpPr>
          <p:cNvPr id="3" name="Content Placeholder 2"/>
          <p:cNvSpPr>
            <a:spLocks noGrp="1"/>
          </p:cNvSpPr>
          <p:nvPr>
            <p:ph idx="1"/>
          </p:nvPr>
        </p:nvSpPr>
        <p:spPr/>
        <p:txBody>
          <a:bodyPr/>
          <a:lstStyle/>
          <a:p>
            <a:pPr rtl="0"/>
            <a:r>
              <a:rPr lang="en-US" sz="3600" dirty="0" smtClean="0"/>
              <a:t> Mild cases with intact skin may need no treatment</a:t>
            </a:r>
          </a:p>
          <a:p>
            <a:pPr rtl="0"/>
            <a:r>
              <a:rPr lang="en-US" sz="3600" dirty="0" smtClean="0"/>
              <a:t> Indication of surgery:</a:t>
            </a:r>
          </a:p>
          <a:p>
            <a:pPr lvl="1"/>
            <a:r>
              <a:rPr lang="en-US" sz="3200" dirty="0"/>
              <a:t> </a:t>
            </a:r>
            <a:r>
              <a:rPr lang="en-US" sz="3200" dirty="0" smtClean="0"/>
              <a:t>Not for the neurological deficit baby born with</a:t>
            </a:r>
          </a:p>
          <a:p>
            <a:pPr lvl="1"/>
            <a:r>
              <a:rPr lang="en-US" sz="3200" dirty="0"/>
              <a:t> </a:t>
            </a:r>
            <a:r>
              <a:rPr lang="en-US" sz="3200" dirty="0" smtClean="0"/>
              <a:t>For easy nursing even if no neurological deficit and covered by skin</a:t>
            </a:r>
          </a:p>
          <a:p>
            <a:pPr lvl="1"/>
            <a:r>
              <a:rPr lang="en-US" sz="3200" dirty="0"/>
              <a:t> </a:t>
            </a:r>
            <a:r>
              <a:rPr lang="en-US" sz="3200" dirty="0" smtClean="0"/>
              <a:t>Unhealthy cover</a:t>
            </a:r>
          </a:p>
          <a:p>
            <a:pPr lvl="1"/>
            <a:r>
              <a:rPr lang="en-US" sz="3200" dirty="0"/>
              <a:t> </a:t>
            </a:r>
            <a:r>
              <a:rPr lang="en-US" sz="3200" dirty="0" smtClean="0"/>
              <a:t>Rupture with CSF leak</a:t>
            </a:r>
          </a:p>
          <a:p>
            <a:pPr lvl="0" rtl="0"/>
            <a:r>
              <a:rPr lang="en-US" sz="3600" dirty="0" smtClean="0">
                <a:effectLst/>
              </a:rPr>
              <a:t>Risks </a:t>
            </a:r>
            <a:r>
              <a:rPr lang="en-US" sz="3600" dirty="0">
                <a:effectLst/>
              </a:rPr>
              <a:t>of surgery include: blood loss, </a:t>
            </a:r>
            <a:r>
              <a:rPr lang="en-US" sz="3600" dirty="0" smtClean="0">
                <a:effectLst/>
              </a:rPr>
              <a:t>CSF leak </a:t>
            </a:r>
            <a:r>
              <a:rPr lang="en-US" sz="3600" dirty="0">
                <a:effectLst/>
              </a:rPr>
              <a:t>and </a:t>
            </a:r>
            <a:r>
              <a:rPr lang="en-US" sz="3600" dirty="0" smtClean="0">
                <a:effectLst/>
              </a:rPr>
              <a:t>infection.</a:t>
            </a:r>
            <a:endParaRPr lang="en-US" sz="3600" dirty="0">
              <a:effectLst/>
            </a:endParaRPr>
          </a:p>
          <a:p>
            <a:endParaRPr lang="en-US" dirty="0" smtClean="0"/>
          </a:p>
          <a:p>
            <a:endParaRPr lang="ar-EG" dirty="0"/>
          </a:p>
        </p:txBody>
      </p:sp>
      <p:sp>
        <p:nvSpPr>
          <p:cNvPr id="4" name="Date Placeholder 3"/>
          <p:cNvSpPr>
            <a:spLocks noGrp="1"/>
          </p:cNvSpPr>
          <p:nvPr>
            <p:ph type="dt" sz="half" idx="10"/>
          </p:nvPr>
        </p:nvSpPr>
        <p:spPr/>
        <p:txBody>
          <a:bodyPr/>
          <a:lstStyle/>
          <a:p>
            <a:pPr>
              <a:defRPr/>
            </a:pPr>
            <a:fld id="{6A6FAD8D-444B-4D76-9186-FD5BC5B993E6}"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56</a:t>
            </a:fld>
            <a:endParaRPr lang="en-US" dirty="0"/>
          </a:p>
        </p:txBody>
      </p:sp>
    </p:spTree>
    <p:extLst>
      <p:ext uri="{BB962C8B-B14F-4D97-AF65-F5344CB8AC3E}">
        <p14:creationId xmlns:p14="http://schemas.microsoft.com/office/powerpoint/2010/main" val="1779364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Prognosis of </a:t>
            </a:r>
            <a:r>
              <a:rPr lang="en-US" dirty="0"/>
              <a:t>Spinal Neural Tube Defect</a:t>
            </a:r>
          </a:p>
        </p:txBody>
      </p:sp>
      <p:sp>
        <p:nvSpPr>
          <p:cNvPr id="3" name="Content Placeholder 2"/>
          <p:cNvSpPr>
            <a:spLocks noGrp="1"/>
          </p:cNvSpPr>
          <p:nvPr>
            <p:ph idx="1"/>
          </p:nvPr>
        </p:nvSpPr>
        <p:spPr/>
        <p:txBody>
          <a:bodyPr/>
          <a:lstStyle/>
          <a:p>
            <a:r>
              <a:rPr lang="en-US" dirty="0" smtClean="0"/>
              <a:t> </a:t>
            </a:r>
            <a:r>
              <a:rPr lang="en-US" b="1" dirty="0" err="1" smtClean="0"/>
              <a:t>Meningocele</a:t>
            </a:r>
            <a:r>
              <a:rPr lang="en-US" b="1" dirty="0" smtClean="0"/>
              <a:t>:</a:t>
            </a:r>
          </a:p>
          <a:p>
            <a:pPr lvl="1"/>
            <a:r>
              <a:rPr lang="en-US" dirty="0"/>
              <a:t> </a:t>
            </a:r>
            <a:r>
              <a:rPr lang="en-US" dirty="0" smtClean="0"/>
              <a:t>Usually no or mild morbidity</a:t>
            </a:r>
          </a:p>
          <a:p>
            <a:r>
              <a:rPr lang="en-US" dirty="0"/>
              <a:t> </a:t>
            </a:r>
            <a:r>
              <a:rPr lang="en-US" b="1" dirty="0" err="1" smtClean="0"/>
              <a:t>Meningomyelocele</a:t>
            </a:r>
            <a:r>
              <a:rPr lang="en-US" b="1" dirty="0" smtClean="0"/>
              <a:t>:</a:t>
            </a:r>
          </a:p>
          <a:p>
            <a:pPr lvl="1"/>
            <a:r>
              <a:rPr lang="en-US" dirty="0"/>
              <a:t> </a:t>
            </a:r>
            <a:r>
              <a:rPr lang="en-US" dirty="0" smtClean="0"/>
              <a:t>Morbidity +++++</a:t>
            </a:r>
          </a:p>
          <a:p>
            <a:pPr lvl="1"/>
            <a:r>
              <a:rPr lang="en-US" dirty="0"/>
              <a:t> </a:t>
            </a:r>
            <a:r>
              <a:rPr lang="en-US" dirty="0" smtClean="0"/>
              <a:t>Mortality: Renal failure</a:t>
            </a:r>
          </a:p>
          <a:p>
            <a:r>
              <a:rPr lang="en-US" dirty="0"/>
              <a:t> </a:t>
            </a:r>
            <a:r>
              <a:rPr lang="en-US" b="1" dirty="0" err="1" smtClean="0"/>
              <a:t>Lipomeningocele</a:t>
            </a:r>
            <a:r>
              <a:rPr lang="en-US" b="1" dirty="0" smtClean="0"/>
              <a:t>:</a:t>
            </a:r>
          </a:p>
          <a:p>
            <a:pPr lvl="1"/>
            <a:r>
              <a:rPr lang="en-US" dirty="0"/>
              <a:t> </a:t>
            </a:r>
            <a:r>
              <a:rPr lang="en-US" dirty="0" smtClean="0"/>
              <a:t>Usually morbidity from tethering of the cord</a:t>
            </a:r>
            <a:endParaRPr lang="en-US" dirty="0"/>
          </a:p>
        </p:txBody>
      </p:sp>
      <p:sp>
        <p:nvSpPr>
          <p:cNvPr id="4" name="Date Placeholder 3"/>
          <p:cNvSpPr>
            <a:spLocks noGrp="1"/>
          </p:cNvSpPr>
          <p:nvPr>
            <p:ph type="dt" sz="half" idx="10"/>
          </p:nvPr>
        </p:nvSpPr>
        <p:spPr/>
        <p:txBody>
          <a:bodyPr/>
          <a:lstStyle/>
          <a:p>
            <a:pPr>
              <a:defRPr/>
            </a:pPr>
            <a:fld id="{B1D460C0-1007-426F-A246-7B0BE1677F05}"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57</a:t>
            </a:fld>
            <a:endParaRPr lang="en-US" dirty="0"/>
          </a:p>
        </p:txBody>
      </p:sp>
    </p:spTree>
    <p:extLst>
      <p:ext uri="{BB962C8B-B14F-4D97-AF65-F5344CB8AC3E}">
        <p14:creationId xmlns:p14="http://schemas.microsoft.com/office/powerpoint/2010/main" val="418128421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Meningomyelocele</a:t>
            </a:r>
            <a:r>
              <a:rPr lang="en-US" dirty="0" smtClean="0"/>
              <a:t> Repair</a:t>
            </a:r>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64380" y="3200400"/>
            <a:ext cx="4779620" cy="3100948"/>
          </a:xfrm>
        </p:spPr>
      </p:pic>
      <p:sp>
        <p:nvSpPr>
          <p:cNvPr id="4" name="Date Placeholder 3"/>
          <p:cNvSpPr>
            <a:spLocks noGrp="1"/>
          </p:cNvSpPr>
          <p:nvPr>
            <p:ph type="dt" sz="half" idx="10"/>
          </p:nvPr>
        </p:nvSpPr>
        <p:spPr/>
        <p:txBody>
          <a:bodyPr/>
          <a:lstStyle/>
          <a:p>
            <a:pPr>
              <a:defRPr/>
            </a:pPr>
            <a:fld id="{1E39E4A2-2AE6-4CDD-9945-4C47BA683068}"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58</a:t>
            </a:fld>
            <a:endParaRPr lang="en-US" dirty="0"/>
          </a:p>
        </p:txBody>
      </p:sp>
      <p:pic>
        <p:nvPicPr>
          <p:cNvPr id="7" name="Picture 6"/>
          <p:cNvPicPr>
            <a:picLocks noChangeAspect="1"/>
          </p:cNvPicPr>
          <p:nvPr/>
        </p:nvPicPr>
        <p:blipFill rotWithShape="1">
          <a:blip r:embed="rId3"/>
          <a:srcRect l="1" r="44600"/>
          <a:stretch/>
        </p:blipFill>
        <p:spPr>
          <a:xfrm>
            <a:off x="-23262" y="959775"/>
            <a:ext cx="4517923" cy="5839544"/>
          </a:xfrm>
          <a:prstGeom prst="rect">
            <a:avLst/>
          </a:prstGeom>
        </p:spPr>
      </p:pic>
    </p:spTree>
    <p:extLst>
      <p:ext uri="{BB962C8B-B14F-4D97-AF65-F5344CB8AC3E}">
        <p14:creationId xmlns:p14="http://schemas.microsoft.com/office/powerpoint/2010/main" val="14311730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Meningomyelocele</a:t>
            </a:r>
            <a:r>
              <a:rPr lang="en-US" dirty="0"/>
              <a:t> Repair</a:t>
            </a:r>
          </a:p>
        </p:txBody>
      </p:sp>
      <p:sp>
        <p:nvSpPr>
          <p:cNvPr id="4" name="Date Placeholder 3"/>
          <p:cNvSpPr>
            <a:spLocks noGrp="1"/>
          </p:cNvSpPr>
          <p:nvPr>
            <p:ph type="dt" sz="half" idx="10"/>
          </p:nvPr>
        </p:nvSpPr>
        <p:spPr/>
        <p:txBody>
          <a:bodyPr/>
          <a:lstStyle/>
          <a:p>
            <a:pPr>
              <a:defRPr/>
            </a:pPr>
            <a:fld id="{FEFB1DFF-F60F-4832-81B3-AC0FE052F6B5}"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59</a:t>
            </a:fld>
            <a:endParaRPr lang="en-US" dirty="0"/>
          </a:p>
        </p:txBody>
      </p:sp>
      <p:pic>
        <p:nvPicPr>
          <p:cNvPr id="7" name="Picture 6"/>
          <p:cNvPicPr>
            <a:picLocks noChangeAspect="1"/>
          </p:cNvPicPr>
          <p:nvPr/>
        </p:nvPicPr>
        <p:blipFill rotWithShape="1">
          <a:blip r:embed="rId2"/>
          <a:srcRect l="55399" t="53861"/>
          <a:stretch/>
        </p:blipFill>
        <p:spPr>
          <a:xfrm>
            <a:off x="290026" y="3834850"/>
            <a:ext cx="4114800" cy="304800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1377" y="4144520"/>
            <a:ext cx="3124200" cy="2493017"/>
          </a:xfrm>
          <a:prstGeom prst="rect">
            <a:avLst/>
          </a:prstGeom>
        </p:spPr>
      </p:pic>
      <p:pic>
        <p:nvPicPr>
          <p:cNvPr id="11" name="Picture 10"/>
          <p:cNvPicPr>
            <a:picLocks noChangeAspect="1"/>
          </p:cNvPicPr>
          <p:nvPr/>
        </p:nvPicPr>
        <p:blipFill rotWithShape="1">
          <a:blip r:embed="rId2"/>
          <a:srcRect l="1" t="40185" r="44600" b="21898"/>
          <a:stretch/>
        </p:blipFill>
        <p:spPr>
          <a:xfrm>
            <a:off x="302316" y="1124080"/>
            <a:ext cx="4275259" cy="2095257"/>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6666" r="15833"/>
          <a:stretch/>
        </p:blipFill>
        <p:spPr>
          <a:xfrm>
            <a:off x="4795684" y="753623"/>
            <a:ext cx="4267200" cy="3551434"/>
          </a:xfrm>
          <a:prstGeom prst="rect">
            <a:avLst/>
          </a:prstGeom>
        </p:spPr>
      </p:pic>
    </p:spTree>
    <p:extLst>
      <p:ext uri="{BB962C8B-B14F-4D97-AF65-F5344CB8AC3E}">
        <p14:creationId xmlns:p14="http://schemas.microsoft.com/office/powerpoint/2010/main" val="40287689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1" y="0"/>
            <a:ext cx="9132849" cy="1295400"/>
          </a:xfrm>
        </p:spPr>
        <p:txBody>
          <a:bodyPr/>
          <a:lstStyle/>
          <a:p>
            <a:r>
              <a:rPr lang="en-US" dirty="0" smtClean="0"/>
              <a:t>Common Neurosurgical Congenital Anomalies</a:t>
            </a:r>
            <a:endParaRPr lang="en-US" dirty="0"/>
          </a:p>
        </p:txBody>
      </p:sp>
      <p:sp>
        <p:nvSpPr>
          <p:cNvPr id="3" name="Content Placeholder 2"/>
          <p:cNvSpPr>
            <a:spLocks noGrp="1"/>
          </p:cNvSpPr>
          <p:nvPr>
            <p:ph idx="1"/>
          </p:nvPr>
        </p:nvSpPr>
        <p:spPr>
          <a:xfrm>
            <a:off x="11151" y="1295400"/>
            <a:ext cx="9132849" cy="5181600"/>
          </a:xfrm>
        </p:spPr>
        <p:txBody>
          <a:bodyPr/>
          <a:lstStyle/>
          <a:p>
            <a:r>
              <a:rPr lang="en-US" dirty="0" smtClean="0"/>
              <a:t> </a:t>
            </a:r>
            <a:r>
              <a:rPr lang="en-US" b="1" dirty="0"/>
              <a:t>Cranial </a:t>
            </a:r>
            <a:r>
              <a:rPr lang="en-US" b="1" dirty="0" smtClean="0"/>
              <a:t>malformations </a:t>
            </a:r>
          </a:p>
          <a:p>
            <a:pPr lvl="1"/>
            <a:r>
              <a:rPr lang="en-US" b="1" dirty="0"/>
              <a:t> </a:t>
            </a:r>
            <a:r>
              <a:rPr lang="en-US" dirty="0"/>
              <a:t>Malformations </a:t>
            </a:r>
            <a:r>
              <a:rPr lang="en-US" dirty="0" smtClean="0"/>
              <a:t>of </a:t>
            </a:r>
            <a:r>
              <a:rPr lang="en-US" dirty="0"/>
              <a:t>the Scalp and Skull:</a:t>
            </a:r>
          </a:p>
          <a:p>
            <a:pPr lvl="1"/>
            <a:r>
              <a:rPr lang="en-US" dirty="0"/>
              <a:t> Malformations of the </a:t>
            </a:r>
            <a:r>
              <a:rPr lang="en-US" dirty="0" smtClean="0"/>
              <a:t>Brain:</a:t>
            </a:r>
          </a:p>
          <a:p>
            <a:r>
              <a:rPr lang="en-US" b="1" dirty="0"/>
              <a:t> </a:t>
            </a:r>
            <a:r>
              <a:rPr lang="en-US" b="1" dirty="0" smtClean="0"/>
              <a:t>Spinal malformations </a:t>
            </a:r>
          </a:p>
          <a:p>
            <a:pPr lvl="1"/>
            <a:r>
              <a:rPr lang="en-US" b="1" dirty="0"/>
              <a:t> </a:t>
            </a:r>
            <a:r>
              <a:rPr lang="en-US" dirty="0"/>
              <a:t>Malformations of </a:t>
            </a:r>
            <a:r>
              <a:rPr lang="en-US" dirty="0" smtClean="0"/>
              <a:t>vertebral column:</a:t>
            </a:r>
            <a:endParaRPr lang="en-US" dirty="0"/>
          </a:p>
          <a:p>
            <a:pPr lvl="1"/>
            <a:r>
              <a:rPr lang="en-US" dirty="0" smtClean="0"/>
              <a:t>Malformations </a:t>
            </a:r>
            <a:r>
              <a:rPr lang="en-US" dirty="0"/>
              <a:t>of the Spinal Cord</a:t>
            </a:r>
          </a:p>
          <a:p>
            <a:endParaRPr lang="en-US" b="1" dirty="0"/>
          </a:p>
          <a:p>
            <a:endParaRPr lang="en-US" dirty="0"/>
          </a:p>
        </p:txBody>
      </p:sp>
      <p:sp>
        <p:nvSpPr>
          <p:cNvPr id="4" name="Date Placeholder 3"/>
          <p:cNvSpPr>
            <a:spLocks noGrp="1"/>
          </p:cNvSpPr>
          <p:nvPr>
            <p:ph type="dt" sz="half" idx="10"/>
          </p:nvPr>
        </p:nvSpPr>
        <p:spPr/>
        <p:txBody>
          <a:bodyPr/>
          <a:lstStyle/>
          <a:p>
            <a:pPr>
              <a:defRPr/>
            </a:pPr>
            <a:fld id="{F7E2F750-4A86-460F-9139-41F8AC35C5AA}"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6</a:t>
            </a:fld>
            <a:endParaRPr lang="en-US" dirty="0"/>
          </a:p>
        </p:txBody>
      </p:sp>
      <p:sp>
        <p:nvSpPr>
          <p:cNvPr id="7" name="Rectangle 6"/>
          <p:cNvSpPr/>
          <p:nvPr/>
        </p:nvSpPr>
        <p:spPr>
          <a:xfrm>
            <a:off x="533400" y="1752600"/>
            <a:ext cx="5943600" cy="533400"/>
          </a:xfrm>
          <a:prstGeom prst="rect">
            <a:avLst/>
          </a:prstGeom>
          <a:solidFill>
            <a:srgbClr val="92D050">
              <a:alpha val="4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62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Meningomyelocele</a:t>
            </a:r>
            <a:r>
              <a:rPr lang="en-US" dirty="0"/>
              <a:t> Repair</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33800" y="3671621"/>
            <a:ext cx="4711380" cy="3123488"/>
          </a:xfrm>
        </p:spPr>
      </p:pic>
      <p:sp>
        <p:nvSpPr>
          <p:cNvPr id="4" name="Date Placeholder 3"/>
          <p:cNvSpPr>
            <a:spLocks noGrp="1"/>
          </p:cNvSpPr>
          <p:nvPr>
            <p:ph type="dt" sz="half" idx="10"/>
          </p:nvPr>
        </p:nvSpPr>
        <p:spPr/>
        <p:txBody>
          <a:bodyPr/>
          <a:lstStyle/>
          <a:p>
            <a:pPr>
              <a:defRPr/>
            </a:pPr>
            <a:fld id="{0F48F710-07EC-4139-8B9F-D2CDDF09756C}"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60</a:t>
            </a:fld>
            <a:endParaRPr lang="en-US" dirty="0"/>
          </a:p>
        </p:txBody>
      </p:sp>
      <p:pic>
        <p:nvPicPr>
          <p:cNvPr id="7" name="Picture 6"/>
          <p:cNvPicPr>
            <a:picLocks noChangeAspect="1"/>
          </p:cNvPicPr>
          <p:nvPr/>
        </p:nvPicPr>
        <p:blipFill rotWithShape="1">
          <a:blip r:embed="rId3"/>
          <a:srcRect t="56167"/>
          <a:stretch/>
        </p:blipFill>
        <p:spPr>
          <a:xfrm>
            <a:off x="33274" y="964731"/>
            <a:ext cx="3785829" cy="238227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6980" y="711821"/>
            <a:ext cx="4662288" cy="2896910"/>
          </a:xfrm>
          <a:prstGeom prst="rect">
            <a:avLst/>
          </a:prstGeom>
        </p:spPr>
      </p:pic>
      <p:pic>
        <p:nvPicPr>
          <p:cNvPr id="11" name="Picture 10"/>
          <p:cNvPicPr>
            <a:picLocks noChangeAspect="1"/>
          </p:cNvPicPr>
          <p:nvPr/>
        </p:nvPicPr>
        <p:blipFill rotWithShape="1">
          <a:blip r:embed="rId3"/>
          <a:srcRect t="7096" b="43833"/>
          <a:stretch/>
        </p:blipFill>
        <p:spPr>
          <a:xfrm>
            <a:off x="379157" y="3810000"/>
            <a:ext cx="3785829" cy="2667000"/>
          </a:xfrm>
          <a:prstGeom prst="rect">
            <a:avLst/>
          </a:prstGeom>
        </p:spPr>
      </p:pic>
    </p:spTree>
    <p:extLst>
      <p:ext uri="{BB962C8B-B14F-4D97-AF65-F5344CB8AC3E}">
        <p14:creationId xmlns:p14="http://schemas.microsoft.com/office/powerpoint/2010/main" val="320914254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Meningomyelocele</a:t>
            </a:r>
            <a:r>
              <a:rPr lang="en-US" dirty="0"/>
              <a:t> Repair</a:t>
            </a:r>
          </a:p>
        </p:txBody>
      </p:sp>
      <p:sp>
        <p:nvSpPr>
          <p:cNvPr id="4" name="Date Placeholder 3"/>
          <p:cNvSpPr>
            <a:spLocks noGrp="1"/>
          </p:cNvSpPr>
          <p:nvPr>
            <p:ph type="dt" sz="half" idx="10"/>
          </p:nvPr>
        </p:nvSpPr>
        <p:spPr/>
        <p:txBody>
          <a:bodyPr/>
          <a:lstStyle/>
          <a:p>
            <a:pPr>
              <a:defRPr/>
            </a:pPr>
            <a:fld id="{DD0739B7-CD24-43D7-A529-2A388405C6A4}"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61</a:t>
            </a:fld>
            <a:endParaRPr lang="en-US" dirty="0"/>
          </a:p>
        </p:txBody>
      </p:sp>
      <p:pic>
        <p:nvPicPr>
          <p:cNvPr id="7" name="Picture 6"/>
          <p:cNvPicPr>
            <a:picLocks noChangeAspect="1"/>
          </p:cNvPicPr>
          <p:nvPr/>
        </p:nvPicPr>
        <p:blipFill rotWithShape="1">
          <a:blip r:embed="rId2"/>
          <a:srcRect l="15289" t="45566" r="23149" b="14799"/>
          <a:stretch/>
        </p:blipFill>
        <p:spPr>
          <a:xfrm>
            <a:off x="5289665" y="4419600"/>
            <a:ext cx="2667000" cy="2057400"/>
          </a:xfrm>
          <a:prstGeom prst="rect">
            <a:avLst/>
          </a:prstGeom>
        </p:spPr>
      </p:pic>
      <p:pic>
        <p:nvPicPr>
          <p:cNvPr id="8" name="Picture 7"/>
          <p:cNvPicPr>
            <a:picLocks noChangeAspect="1"/>
          </p:cNvPicPr>
          <p:nvPr/>
        </p:nvPicPr>
        <p:blipFill rotWithShape="1">
          <a:blip r:embed="rId3"/>
          <a:srcRect t="51633" b="5958"/>
          <a:stretch/>
        </p:blipFill>
        <p:spPr>
          <a:xfrm>
            <a:off x="152400" y="3962400"/>
            <a:ext cx="4191000" cy="2362200"/>
          </a:xfrm>
          <a:prstGeom prst="rect">
            <a:avLst/>
          </a:prstGeom>
        </p:spPr>
      </p:pic>
      <p:pic>
        <p:nvPicPr>
          <p:cNvPr id="3" name="Content Placeholder 2"/>
          <p:cNvPicPr>
            <a:picLocks noGrp="1" noChangeAspect="1"/>
          </p:cNvPicPr>
          <p:nvPr>
            <p:ph idx="1"/>
          </p:nvPr>
        </p:nvPicPr>
        <p:blipFill rotWithShape="1">
          <a:blip r:embed="rId4">
            <a:extLst>
              <a:ext uri="{28A0092B-C50C-407E-A947-70E740481C1C}">
                <a14:useLocalDpi xmlns:a14="http://schemas.microsoft.com/office/drawing/2010/main" val="0"/>
              </a:ext>
            </a:extLst>
          </a:blip>
          <a:srcRect l="15731" r="13349"/>
          <a:stretch/>
        </p:blipFill>
        <p:spPr>
          <a:xfrm>
            <a:off x="4565765" y="946304"/>
            <a:ext cx="4114800" cy="3259473"/>
          </a:xfrm>
        </p:spPr>
      </p:pic>
      <p:pic>
        <p:nvPicPr>
          <p:cNvPr id="11" name="Picture 10"/>
          <p:cNvPicPr>
            <a:picLocks noChangeAspect="1"/>
          </p:cNvPicPr>
          <p:nvPr/>
        </p:nvPicPr>
        <p:blipFill rotWithShape="1">
          <a:blip r:embed="rId3"/>
          <a:srcRect b="51810"/>
          <a:stretch/>
        </p:blipFill>
        <p:spPr>
          <a:xfrm>
            <a:off x="152400" y="914400"/>
            <a:ext cx="4191000" cy="2684206"/>
          </a:xfrm>
          <a:prstGeom prst="rect">
            <a:avLst/>
          </a:prstGeom>
        </p:spPr>
      </p:pic>
    </p:spTree>
    <p:extLst>
      <p:ext uri="{BB962C8B-B14F-4D97-AF65-F5344CB8AC3E}">
        <p14:creationId xmlns:p14="http://schemas.microsoft.com/office/powerpoint/2010/main" val="26876513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Box 1"/>
          <p:cNvSpPr txBox="1">
            <a:spLocks noChangeArrowheads="1"/>
          </p:cNvSpPr>
          <p:nvPr/>
        </p:nvSpPr>
        <p:spPr bwMode="auto">
          <a:xfrm>
            <a:off x="23183" y="1368624"/>
            <a:ext cx="9132849"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1200">
                <a:solidFill>
                  <a:schemeClr val="tx1"/>
                </a:solidFill>
                <a:latin typeface="Comic Sans MS" pitchFamily="66" charset="0"/>
                <a:cs typeface="Arial" pitchFamily="34" charset="0"/>
              </a:defRPr>
            </a:lvl1pPr>
            <a:lvl2pPr marL="742950" indent="-285750" eaLnBrk="0" hangingPunct="0">
              <a:defRPr sz="1200">
                <a:solidFill>
                  <a:schemeClr val="tx1"/>
                </a:solidFill>
                <a:latin typeface="Comic Sans MS" pitchFamily="66" charset="0"/>
                <a:cs typeface="Arial" pitchFamily="34" charset="0"/>
              </a:defRPr>
            </a:lvl2pPr>
            <a:lvl3pPr marL="1143000" indent="-228600" eaLnBrk="0" hangingPunct="0">
              <a:defRPr sz="1200">
                <a:solidFill>
                  <a:schemeClr val="tx1"/>
                </a:solidFill>
                <a:latin typeface="Comic Sans MS" pitchFamily="66" charset="0"/>
                <a:cs typeface="Arial" pitchFamily="34" charset="0"/>
              </a:defRPr>
            </a:lvl3pPr>
            <a:lvl4pPr marL="1600200" indent="-228600" eaLnBrk="0" hangingPunct="0">
              <a:defRPr sz="1200">
                <a:solidFill>
                  <a:schemeClr val="tx1"/>
                </a:solidFill>
                <a:latin typeface="Comic Sans MS" pitchFamily="66" charset="0"/>
                <a:cs typeface="Arial" pitchFamily="34" charset="0"/>
              </a:defRPr>
            </a:lvl4pPr>
            <a:lvl5pPr marL="2057400" indent="-228600" eaLnBrk="0" hangingPunct="0">
              <a:defRPr sz="1200">
                <a:solidFill>
                  <a:schemeClr val="tx1"/>
                </a:solidFill>
                <a:latin typeface="Comic Sans MS" pitchFamily="66" charset="0"/>
                <a:cs typeface="Arial" pitchFamily="34" charset="0"/>
              </a:defRPr>
            </a:lvl5pPr>
            <a:lvl6pPr marL="25146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6pPr>
            <a:lvl7pPr marL="29718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7pPr>
            <a:lvl8pPr marL="34290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8pPr>
            <a:lvl9pPr marL="38862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9pPr>
          </a:lstStyle>
          <a:p>
            <a:pPr algn="ctr" eaLnBrk="1" hangingPunct="1"/>
            <a:r>
              <a:rPr lang="en-US" sz="4000" b="1" i="1" u="sng" dirty="0" smtClean="0">
                <a:solidFill>
                  <a:srgbClr val="FF0000"/>
                </a:solidFill>
                <a:latin typeface="Times New Roman" panose="02020603050405020304" pitchFamily="18" charset="0"/>
                <a:cs typeface="Times New Roman" panose="02020603050405020304" pitchFamily="18" charset="0"/>
              </a:rPr>
              <a:t>Early Diagnosis of CNS congenital anomalies through Precise </a:t>
            </a:r>
            <a:r>
              <a:rPr lang="en-US" sz="4000" b="1" i="1" u="sng" dirty="0">
                <a:solidFill>
                  <a:srgbClr val="FF0000"/>
                </a:solidFill>
                <a:latin typeface="Times New Roman" panose="02020603050405020304" pitchFamily="18" charset="0"/>
                <a:cs typeface="Times New Roman" panose="02020603050405020304" pitchFamily="18" charset="0"/>
              </a:rPr>
              <a:t>clinical </a:t>
            </a:r>
            <a:r>
              <a:rPr lang="en-US" sz="4000" b="1" i="1" u="sng" dirty="0" smtClean="0">
                <a:solidFill>
                  <a:srgbClr val="FF0000"/>
                </a:solidFill>
                <a:latin typeface="Times New Roman" panose="02020603050405020304" pitchFamily="18" charset="0"/>
                <a:cs typeface="Times New Roman" panose="02020603050405020304" pitchFamily="18" charset="0"/>
              </a:rPr>
              <a:t>evaluation of infants at birth and good follow up for kid </a:t>
            </a:r>
            <a:r>
              <a:rPr lang="en-US" sz="4000" b="1" i="1" u="sng" dirty="0">
                <a:solidFill>
                  <a:srgbClr val="FF0000"/>
                </a:solidFill>
                <a:latin typeface="Times New Roman" panose="02020603050405020304" pitchFamily="18" charset="0"/>
                <a:cs typeface="Times New Roman" panose="02020603050405020304" pitchFamily="18" charset="0"/>
              </a:rPr>
              <a:t>development, avoid late complications and offers good quality of life to many of our kids</a:t>
            </a:r>
            <a:endParaRPr lang="ar-EG" sz="4000" b="1" i="1" u="sng" dirty="0">
              <a:solidFill>
                <a:srgbClr val="FF0000"/>
              </a:solidFill>
              <a:latin typeface="Times New Roman" panose="02020603050405020304" pitchFamily="18" charset="0"/>
              <a:cs typeface="Times New Roman" panose="02020603050405020304" pitchFamily="18" charset="0"/>
            </a:endParaRPr>
          </a:p>
        </p:txBody>
      </p:sp>
      <p:sp>
        <p:nvSpPr>
          <p:cNvPr id="5" name="Title 4"/>
          <p:cNvSpPr>
            <a:spLocks noGrp="1"/>
          </p:cNvSpPr>
          <p:nvPr>
            <p:ph type="title"/>
          </p:nvPr>
        </p:nvSpPr>
        <p:spPr/>
        <p:txBody>
          <a:bodyPr/>
          <a:lstStyle/>
          <a:p>
            <a:r>
              <a:rPr lang="en-US" dirty="0" smtClean="0"/>
              <a:t>Take Home Message</a:t>
            </a:r>
            <a:endParaRPr lang="en-US" dirty="0"/>
          </a:p>
        </p:txBody>
      </p:sp>
      <p:sp>
        <p:nvSpPr>
          <p:cNvPr id="2" name="Date Placeholder 1"/>
          <p:cNvSpPr>
            <a:spLocks noGrp="1"/>
          </p:cNvSpPr>
          <p:nvPr>
            <p:ph type="dt" sz="half" idx="10"/>
          </p:nvPr>
        </p:nvSpPr>
        <p:spPr/>
        <p:txBody>
          <a:bodyPr/>
          <a:lstStyle/>
          <a:p>
            <a:pPr>
              <a:defRPr/>
            </a:pPr>
            <a:fld id="{A4E3A79C-1C00-4E70-A5B7-5A22A799FA02}" type="datetime1">
              <a:rPr lang="en-US" smtClean="0"/>
              <a:t>7/13/2019</a:t>
            </a:fld>
            <a:endParaRPr lang="en-US" dirty="0"/>
          </a:p>
        </p:txBody>
      </p:sp>
      <p:sp>
        <p:nvSpPr>
          <p:cNvPr id="3" name="Footer Placeholder 2"/>
          <p:cNvSpPr>
            <a:spLocks noGrp="1"/>
          </p:cNvSpPr>
          <p:nvPr>
            <p:ph type="ftr" sz="quarter" idx="11"/>
          </p:nvPr>
        </p:nvSpPr>
        <p:spPr/>
        <p:txBody>
          <a:bodyPr/>
          <a:lstStyle/>
          <a:p>
            <a:pPr>
              <a:defRPr/>
            </a:pPr>
            <a:r>
              <a:rPr lang="en-US" smtClean="0"/>
              <a:t>Congenital Anomalies in Neurosurgery</a:t>
            </a:r>
            <a:endParaRPr lang="en-US" dirty="0"/>
          </a:p>
        </p:txBody>
      </p:sp>
      <p:sp>
        <p:nvSpPr>
          <p:cNvPr id="4" name="Slide Number Placeholder 3"/>
          <p:cNvSpPr>
            <a:spLocks noGrp="1"/>
          </p:cNvSpPr>
          <p:nvPr>
            <p:ph type="sldNum" sz="quarter" idx="12"/>
          </p:nvPr>
        </p:nvSpPr>
        <p:spPr/>
        <p:txBody>
          <a:bodyPr/>
          <a:lstStyle/>
          <a:p>
            <a:pPr>
              <a:defRPr/>
            </a:pPr>
            <a:fld id="{5945D653-03EB-43E7-BBA4-834E6AAB42BE}" type="slidenum">
              <a:rPr lang="ar-SA" smtClean="0"/>
              <a:pPr>
                <a:defRPr/>
              </a:pPr>
              <a:t>62</a:t>
            </a:fld>
            <a:endParaRPr lang="en-US" dirty="0"/>
          </a:p>
        </p:txBody>
      </p:sp>
    </p:spTree>
    <p:extLst>
      <p:ext uri="{BB962C8B-B14F-4D97-AF65-F5344CB8AC3E}">
        <p14:creationId xmlns:p14="http://schemas.microsoft.com/office/powerpoint/2010/main" val="130456948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BDE2C3C2-0B70-41F8-92F8-53317F74D78A}" type="datetime1">
              <a:rPr lang="en-US" smtClean="0"/>
              <a:t>7/13/2019</a:t>
            </a:fld>
            <a:endParaRPr lang="en-US" dirty="0"/>
          </a:p>
        </p:txBody>
      </p:sp>
      <p:sp>
        <p:nvSpPr>
          <p:cNvPr id="4" name="Footer Placeholder 3"/>
          <p:cNvSpPr>
            <a:spLocks noGrp="1"/>
          </p:cNvSpPr>
          <p:nvPr>
            <p:ph type="ftr" sz="quarter" idx="11"/>
          </p:nvPr>
        </p:nvSpPr>
        <p:spPr/>
        <p:txBody>
          <a:bodyPr/>
          <a:lstStyle/>
          <a:p>
            <a:pPr>
              <a:defRPr/>
            </a:pPr>
            <a:r>
              <a:rPr lang="en-US" smtClean="0"/>
              <a:t>Congenital Anomalies in Neurosurgery</a:t>
            </a:r>
            <a:endParaRPr lang="en-US" dirty="0"/>
          </a:p>
        </p:txBody>
      </p:sp>
      <p:sp>
        <p:nvSpPr>
          <p:cNvPr id="5" name="Slide Number Placeholder 4"/>
          <p:cNvSpPr>
            <a:spLocks noGrp="1"/>
          </p:cNvSpPr>
          <p:nvPr>
            <p:ph type="sldNum" sz="quarter" idx="12"/>
          </p:nvPr>
        </p:nvSpPr>
        <p:spPr/>
        <p:txBody>
          <a:bodyPr/>
          <a:lstStyle/>
          <a:p>
            <a:pPr>
              <a:defRPr/>
            </a:pPr>
            <a:fld id="{5945D653-03EB-43E7-BBA4-834E6AAB42BE}" type="slidenum">
              <a:rPr lang="ar-SA" smtClean="0"/>
              <a:pPr>
                <a:defRPr/>
              </a:pPr>
              <a:t>63</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93560"/>
          </a:xfrm>
          <a:prstGeom prst="rect">
            <a:avLst/>
          </a:prstGeom>
        </p:spPr>
      </p:pic>
      <p:sp>
        <p:nvSpPr>
          <p:cNvPr id="2" name="TextBox 1"/>
          <p:cNvSpPr txBox="1">
            <a:spLocks noChangeArrowheads="1"/>
          </p:cNvSpPr>
          <p:nvPr/>
        </p:nvSpPr>
        <p:spPr bwMode="auto">
          <a:xfrm>
            <a:off x="2293620" y="769710"/>
            <a:ext cx="5791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Chevron">
              <a:avLst/>
            </a:prstTxWarp>
            <a:spAutoFit/>
          </a:bodyPr>
          <a:lstStyle>
            <a:lvl1pPr eaLnBrk="0" hangingPunct="0">
              <a:defRPr sz="1200">
                <a:solidFill>
                  <a:schemeClr val="tx1"/>
                </a:solidFill>
                <a:latin typeface="Comic Sans MS" pitchFamily="66" charset="0"/>
                <a:cs typeface="Arial" pitchFamily="34" charset="0"/>
              </a:defRPr>
            </a:lvl1pPr>
            <a:lvl2pPr marL="742950" indent="-285750" eaLnBrk="0" hangingPunct="0">
              <a:defRPr sz="1200">
                <a:solidFill>
                  <a:schemeClr val="tx1"/>
                </a:solidFill>
                <a:latin typeface="Comic Sans MS" pitchFamily="66" charset="0"/>
                <a:cs typeface="Arial" pitchFamily="34" charset="0"/>
              </a:defRPr>
            </a:lvl2pPr>
            <a:lvl3pPr marL="1143000" indent="-228600" eaLnBrk="0" hangingPunct="0">
              <a:defRPr sz="1200">
                <a:solidFill>
                  <a:schemeClr val="tx1"/>
                </a:solidFill>
                <a:latin typeface="Comic Sans MS" pitchFamily="66" charset="0"/>
                <a:cs typeface="Arial" pitchFamily="34" charset="0"/>
              </a:defRPr>
            </a:lvl3pPr>
            <a:lvl4pPr marL="1600200" indent="-228600" eaLnBrk="0" hangingPunct="0">
              <a:defRPr sz="1200">
                <a:solidFill>
                  <a:schemeClr val="tx1"/>
                </a:solidFill>
                <a:latin typeface="Comic Sans MS" pitchFamily="66" charset="0"/>
                <a:cs typeface="Arial" pitchFamily="34" charset="0"/>
              </a:defRPr>
            </a:lvl4pPr>
            <a:lvl5pPr marL="2057400" indent="-228600" eaLnBrk="0" hangingPunct="0">
              <a:defRPr sz="1200">
                <a:solidFill>
                  <a:schemeClr val="tx1"/>
                </a:solidFill>
                <a:latin typeface="Comic Sans MS" pitchFamily="66" charset="0"/>
                <a:cs typeface="Arial" pitchFamily="34" charset="0"/>
              </a:defRPr>
            </a:lvl5pPr>
            <a:lvl6pPr marL="25146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6pPr>
            <a:lvl7pPr marL="29718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7pPr>
            <a:lvl8pPr marL="34290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8pPr>
            <a:lvl9pPr marL="3886200" indent="-228600" algn="l" rtl="0" eaLnBrk="0" fontAlgn="base" hangingPunct="0">
              <a:spcBef>
                <a:spcPct val="0"/>
              </a:spcBef>
              <a:spcAft>
                <a:spcPct val="0"/>
              </a:spcAft>
              <a:defRPr sz="1200">
                <a:solidFill>
                  <a:schemeClr val="tx1"/>
                </a:solidFill>
                <a:latin typeface="Comic Sans MS" pitchFamily="66" charset="0"/>
                <a:cs typeface="Arial" pitchFamily="34" charset="0"/>
              </a:defRPr>
            </a:lvl9pPr>
          </a:lstStyle>
          <a:p>
            <a:pPr eaLnBrk="1" hangingPunct="1"/>
            <a:r>
              <a:rPr lang="en-US" sz="9600" i="1" dirty="0">
                <a:ln>
                  <a:solidFill>
                    <a:srgbClr val="FF0000"/>
                  </a:solidFill>
                </a:ln>
                <a:solidFill>
                  <a:schemeClr val="bg2">
                    <a:lumMod val="60000"/>
                    <a:lumOff val="40000"/>
                  </a:schemeClr>
                </a:solidFill>
                <a:latin typeface="Blackadder ITC" pitchFamily="82" charset="0"/>
              </a:rPr>
              <a:t>Thank You</a:t>
            </a:r>
            <a:endParaRPr lang="ar-EG" sz="9600" i="1" dirty="0">
              <a:ln>
                <a:solidFill>
                  <a:srgbClr val="FF0000"/>
                </a:solidFill>
              </a:ln>
              <a:solidFill>
                <a:schemeClr val="bg2">
                  <a:lumMod val="60000"/>
                  <a:lumOff val="40000"/>
                </a:schemeClr>
              </a:solidFill>
              <a:latin typeface="Blackadder ITC" pitchFamily="82" charset="0"/>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1447800"/>
            <a:ext cx="8610600" cy="3581400"/>
          </a:xfrm>
        </p:spPr>
        <p:txBody>
          <a:bodyPr/>
          <a:lstStyle/>
          <a:p>
            <a:pPr rtl="0" eaLnBrk="1" hangingPunct="1">
              <a:defRPr/>
            </a:pPr>
            <a:r>
              <a:rPr lang="en-US" sz="6600" b="1" dirty="0" err="1">
                <a:solidFill>
                  <a:srgbClr val="FFFF00"/>
                </a:solidFill>
                <a:effectLst/>
              </a:rPr>
              <a:t>Craniosynostosis</a:t>
            </a:r>
            <a:endParaRPr lang="en-US" sz="6600" b="1" dirty="0" smtClean="0">
              <a:solidFill>
                <a:srgbClr val="FFFF00"/>
              </a:solidFill>
              <a:effectLst/>
            </a:endParaRPr>
          </a:p>
        </p:txBody>
      </p:sp>
    </p:spTree>
    <p:extLst>
      <p:ext uri="{BB962C8B-B14F-4D97-AF65-F5344CB8AC3E}">
        <p14:creationId xmlns:p14="http://schemas.microsoft.com/office/powerpoint/2010/main" val="1351039898"/>
      </p:ext>
    </p:extLst>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Malformations of the Scalp and Skull</a:t>
            </a:r>
          </a:p>
        </p:txBody>
      </p:sp>
      <p:sp>
        <p:nvSpPr>
          <p:cNvPr id="4" name="Date Placeholder 3"/>
          <p:cNvSpPr>
            <a:spLocks noGrp="1"/>
          </p:cNvSpPr>
          <p:nvPr>
            <p:ph type="dt" sz="half" idx="10"/>
          </p:nvPr>
        </p:nvSpPr>
        <p:spPr/>
        <p:txBody>
          <a:bodyPr/>
          <a:lstStyle/>
          <a:p>
            <a:pPr>
              <a:defRPr/>
            </a:pPr>
            <a:fld id="{60E53D72-5F95-4B51-A6FD-833B85EB05B9}" type="datetime1">
              <a:rPr lang="en-US" smtClean="0"/>
              <a:t>7/13/2019</a:t>
            </a:fld>
            <a:endParaRPr lang="en-US" dirty="0"/>
          </a:p>
        </p:txBody>
      </p:sp>
      <p:sp>
        <p:nvSpPr>
          <p:cNvPr id="5" name="Footer Placeholder 4"/>
          <p:cNvSpPr>
            <a:spLocks noGrp="1"/>
          </p:cNvSpPr>
          <p:nvPr>
            <p:ph type="ftr" sz="quarter" idx="11"/>
          </p:nvPr>
        </p:nvSpPr>
        <p:spPr/>
        <p:txBody>
          <a:bodyPr/>
          <a:lstStyle/>
          <a:p>
            <a:pPr>
              <a:defRPr/>
            </a:pPr>
            <a:r>
              <a:rPr lang="en-US" smtClean="0"/>
              <a:t>Congenital Anomalies in Neurosurgery</a:t>
            </a:r>
            <a:endParaRPr lang="en-US" dirty="0"/>
          </a:p>
        </p:txBody>
      </p:sp>
      <p:sp>
        <p:nvSpPr>
          <p:cNvPr id="6" name="Slide Number Placeholder 5"/>
          <p:cNvSpPr>
            <a:spLocks noGrp="1"/>
          </p:cNvSpPr>
          <p:nvPr>
            <p:ph type="sldNum" sz="quarter" idx="12"/>
          </p:nvPr>
        </p:nvSpPr>
        <p:spPr/>
        <p:txBody>
          <a:bodyPr/>
          <a:lstStyle/>
          <a:p>
            <a:pPr>
              <a:defRPr/>
            </a:pPr>
            <a:fld id="{BD934AE0-55E8-4207-9C94-2E38068CB9AC}" type="slidenum">
              <a:rPr lang="ar-SA" smtClean="0"/>
              <a:pPr>
                <a:defRPr/>
              </a:pPr>
              <a:t>8</a:t>
            </a:fld>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5654"/>
          <a:stretch/>
        </p:blipFill>
        <p:spPr>
          <a:xfrm>
            <a:off x="2362200" y="1581970"/>
            <a:ext cx="6781800" cy="5118055"/>
          </a:xfrm>
          <a:prstGeom prst="rect">
            <a:avLst/>
          </a:prstGeom>
        </p:spPr>
      </p:pic>
      <p:sp>
        <p:nvSpPr>
          <p:cNvPr id="3" name="Content Placeholder 2"/>
          <p:cNvSpPr>
            <a:spLocks noGrp="1"/>
          </p:cNvSpPr>
          <p:nvPr>
            <p:ph idx="1"/>
          </p:nvPr>
        </p:nvSpPr>
        <p:spPr/>
        <p:txBody>
          <a:bodyPr/>
          <a:lstStyle/>
          <a:p>
            <a:r>
              <a:rPr lang="en-US" dirty="0" smtClean="0"/>
              <a:t> </a:t>
            </a:r>
            <a:r>
              <a:rPr lang="en-US" dirty="0" err="1" smtClean="0"/>
              <a:t>Craniosynostosis</a:t>
            </a:r>
            <a:r>
              <a:rPr lang="en-US" dirty="0" smtClean="0"/>
              <a:t> (</a:t>
            </a:r>
            <a:r>
              <a:rPr lang="en-US" dirty="0"/>
              <a:t>Premature closure of cranial </a:t>
            </a:r>
            <a:r>
              <a:rPr lang="en-US" dirty="0" smtClean="0"/>
              <a:t>sutures)</a:t>
            </a:r>
          </a:p>
          <a:p>
            <a:pPr lvl="1"/>
            <a:r>
              <a:rPr lang="en-US" dirty="0"/>
              <a:t> </a:t>
            </a:r>
            <a:r>
              <a:rPr lang="en-US" dirty="0" smtClean="0"/>
              <a:t>Non-syndromic synostosis</a:t>
            </a:r>
          </a:p>
          <a:p>
            <a:pPr lvl="1"/>
            <a:r>
              <a:rPr lang="en-US" dirty="0"/>
              <a:t> </a:t>
            </a:r>
            <a:r>
              <a:rPr lang="en-US" dirty="0" smtClean="0"/>
              <a:t>Syndromic synostosis</a:t>
            </a:r>
            <a:endParaRPr lang="en-US" dirty="0"/>
          </a:p>
        </p:txBody>
      </p:sp>
    </p:spTree>
    <p:extLst>
      <p:ext uri="{BB962C8B-B14F-4D97-AF65-F5344CB8AC3E}">
        <p14:creationId xmlns:p14="http://schemas.microsoft.com/office/powerpoint/2010/main" val="28383184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Trigonocephaly</a:t>
            </a:r>
            <a:endParaRPr lang="ar-EG" dirty="0"/>
          </a:p>
        </p:txBody>
      </p:sp>
      <p:sp>
        <p:nvSpPr>
          <p:cNvPr id="3" name="Content Placeholder 2"/>
          <p:cNvSpPr>
            <a:spLocks noGrp="1"/>
          </p:cNvSpPr>
          <p:nvPr>
            <p:ph idx="1"/>
          </p:nvPr>
        </p:nvSpPr>
        <p:spPr/>
        <p:txBody>
          <a:bodyPr/>
          <a:lstStyle/>
          <a:p>
            <a:pPr algn="l" rtl="0"/>
            <a:r>
              <a:rPr lang="en-US" dirty="0" smtClean="0"/>
              <a:t>Abnormal closure of the metopic suture</a:t>
            </a:r>
            <a:endParaRPr lang="ar-EG"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7400" y="2743200"/>
            <a:ext cx="2286000" cy="3163824"/>
          </a:xfrm>
          <a:prstGeom prst="rect">
            <a:avLst/>
          </a:prstGeom>
        </p:spPr>
      </p:pic>
      <p:pic>
        <p:nvPicPr>
          <p:cNvPr id="7" name="Picture 6"/>
          <p:cNvPicPr>
            <a:picLocks noChangeAspect="1"/>
          </p:cNvPicPr>
          <p:nvPr/>
        </p:nvPicPr>
        <p:blipFill>
          <a:blip r:embed="rId3"/>
          <a:stretch>
            <a:fillRect/>
          </a:stretch>
        </p:blipFill>
        <p:spPr>
          <a:xfrm>
            <a:off x="422819" y="1752600"/>
            <a:ext cx="4983751" cy="4601520"/>
          </a:xfrm>
          <a:prstGeom prst="rect">
            <a:avLst/>
          </a:prstGeom>
        </p:spPr>
      </p:pic>
      <p:grpSp>
        <p:nvGrpSpPr>
          <p:cNvPr id="10" name="Group 9"/>
          <p:cNvGrpSpPr/>
          <p:nvPr/>
        </p:nvGrpSpPr>
        <p:grpSpPr>
          <a:xfrm>
            <a:off x="1981200" y="2133600"/>
            <a:ext cx="609600" cy="762000"/>
            <a:chOff x="-1981200" y="2209800"/>
            <a:chExt cx="609600" cy="762000"/>
          </a:xfrm>
        </p:grpSpPr>
        <p:cxnSp>
          <p:nvCxnSpPr>
            <p:cNvPr id="6" name="Straight Connector 5"/>
            <p:cNvCxnSpPr/>
            <p:nvPr/>
          </p:nvCxnSpPr>
          <p:spPr>
            <a:xfrm flipV="1">
              <a:off x="-1981200" y="2209800"/>
              <a:ext cx="609600" cy="76200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920240" y="2239297"/>
              <a:ext cx="548640" cy="73152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pPr>
              <a:defRPr/>
            </a:pPr>
            <a:fld id="{A4BE5EAB-5495-43DF-830C-CC5981E4ACF0}" type="datetime1">
              <a:rPr lang="en-US" smtClean="0"/>
              <a:t>7/13/2019</a:t>
            </a:fld>
            <a:endParaRPr lang="en-US" dirty="0"/>
          </a:p>
        </p:txBody>
      </p:sp>
      <p:sp>
        <p:nvSpPr>
          <p:cNvPr id="9" name="Footer Placeholder 8"/>
          <p:cNvSpPr>
            <a:spLocks noGrp="1"/>
          </p:cNvSpPr>
          <p:nvPr>
            <p:ph type="ftr" sz="quarter" idx="11"/>
          </p:nvPr>
        </p:nvSpPr>
        <p:spPr/>
        <p:txBody>
          <a:bodyPr/>
          <a:lstStyle/>
          <a:p>
            <a:pPr>
              <a:defRPr/>
            </a:pPr>
            <a:r>
              <a:rPr lang="en-US" smtClean="0"/>
              <a:t>Congenital Anomalies in Neurosurgery</a:t>
            </a:r>
            <a:endParaRPr lang="en-US" dirty="0"/>
          </a:p>
        </p:txBody>
      </p:sp>
      <p:sp>
        <p:nvSpPr>
          <p:cNvPr id="11" name="Slide Number Placeholder 10"/>
          <p:cNvSpPr>
            <a:spLocks noGrp="1"/>
          </p:cNvSpPr>
          <p:nvPr>
            <p:ph type="sldNum" sz="quarter" idx="12"/>
          </p:nvPr>
        </p:nvSpPr>
        <p:spPr/>
        <p:txBody>
          <a:bodyPr/>
          <a:lstStyle/>
          <a:p>
            <a:pPr>
              <a:defRPr/>
            </a:pPr>
            <a:fld id="{BD934AE0-55E8-4207-9C94-2E38068CB9AC}" type="slidenum">
              <a:rPr lang="ar-SA" smtClean="0"/>
              <a:pPr>
                <a:defRPr/>
              </a:pPr>
              <a:t>9</a:t>
            </a:fld>
            <a:endParaRPr lang="en-US" dirty="0"/>
          </a:p>
        </p:txBody>
      </p:sp>
    </p:spTree>
    <p:extLst>
      <p:ext uri="{BB962C8B-B14F-4D97-AF65-F5344CB8AC3E}">
        <p14:creationId xmlns:p14="http://schemas.microsoft.com/office/powerpoint/2010/main" val="430278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
        <a:cs typeface="Arial"/>
      </a:majorFont>
      <a:minorFont>
        <a:latin typeface="Comic Sans MS"/>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rbit">
  <a:themeElements>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fontScheme name="Orbi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rbit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Orbit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Orbit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Orbit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rbit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Orbit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Orbit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Orbit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Orbit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4234</TotalTime>
  <Words>2022</Words>
  <Application>Microsoft Office PowerPoint</Application>
  <PresentationFormat>On-screen Show (4:3)</PresentationFormat>
  <Paragraphs>493</Paragraphs>
  <Slides>63</Slides>
  <Notes>11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63</vt:i4>
      </vt:variant>
    </vt:vector>
  </HeadingPairs>
  <TitlesOfParts>
    <vt:vector size="72" baseType="lpstr">
      <vt:lpstr>MS PGothic</vt:lpstr>
      <vt:lpstr>Arial</vt:lpstr>
      <vt:lpstr>Blackadder ITC</vt:lpstr>
      <vt:lpstr>Comic Sans MS</vt:lpstr>
      <vt:lpstr>Courier New</vt:lpstr>
      <vt:lpstr>Times New Roman</vt:lpstr>
      <vt:lpstr>Wingdings</vt:lpstr>
      <vt:lpstr>Crayons</vt:lpstr>
      <vt:lpstr>Orbit</vt:lpstr>
      <vt:lpstr>PowerPoint Presentation</vt:lpstr>
      <vt:lpstr>Congenital malformations In Neurosurgery</vt:lpstr>
      <vt:lpstr>Intended Learning Outcomes (ILOs)</vt:lpstr>
      <vt:lpstr>Embryology:  Neutralization At 4th Week</vt:lpstr>
      <vt:lpstr>Intended Learning Outcomes (ILOs)</vt:lpstr>
      <vt:lpstr>Common Neurosurgical Congenital Anomalies</vt:lpstr>
      <vt:lpstr>Craniosynostosis</vt:lpstr>
      <vt:lpstr>Malformations of the Scalp and Skull</vt:lpstr>
      <vt:lpstr>Trigonocephaly</vt:lpstr>
      <vt:lpstr>Dolicocephaly or Scaphocephaly</vt:lpstr>
      <vt:lpstr>Plagiocephaly</vt:lpstr>
      <vt:lpstr>Brachycephaly</vt:lpstr>
      <vt:lpstr>Oxycephaly</vt:lpstr>
      <vt:lpstr>Syndromic Craniosynostosis </vt:lpstr>
      <vt:lpstr>Syndromic Craniosynostosis </vt:lpstr>
      <vt:lpstr>Syndromic Craniosynostosis </vt:lpstr>
      <vt:lpstr>Clinical Presentation Of Craniosynostosis</vt:lpstr>
      <vt:lpstr>Investigation of Craniosynostosis</vt:lpstr>
      <vt:lpstr>Treatment Of Craniosynostosis</vt:lpstr>
      <vt:lpstr>Prognosis Of Craniosynostosis</vt:lpstr>
      <vt:lpstr>Common Neurosurgical Congenital Anomalies</vt:lpstr>
      <vt:lpstr>Hydrocephalus</vt:lpstr>
      <vt:lpstr>CSF Circulation</vt:lpstr>
      <vt:lpstr>Classification Of Hydrocephalus</vt:lpstr>
      <vt:lpstr>Clinical Presentations</vt:lpstr>
      <vt:lpstr>Clinical Presentations</vt:lpstr>
      <vt:lpstr>Investigations</vt:lpstr>
      <vt:lpstr>Treatment Of Hydrocephalus</vt:lpstr>
      <vt:lpstr>CSF Divergent </vt:lpstr>
      <vt:lpstr>Endoscopic 3rd Ventriculostomy (ETV)</vt:lpstr>
      <vt:lpstr>External Ventricular Drainage (EVD)</vt:lpstr>
      <vt:lpstr>Prognosis of Hydrocephalus</vt:lpstr>
      <vt:lpstr>Common Neurosurgical Congenital Anomalies</vt:lpstr>
      <vt:lpstr>Encephalocele</vt:lpstr>
      <vt:lpstr>Malformations of the Brain</vt:lpstr>
      <vt:lpstr>Clinical Presentation</vt:lpstr>
      <vt:lpstr>Prenatal Investigation of Cranial Neural Tube Defect</vt:lpstr>
      <vt:lpstr>Investigation of Cranial Neural Tube Defect</vt:lpstr>
      <vt:lpstr>Treatment Of  Cranial Neural Tube Defect</vt:lpstr>
      <vt:lpstr>Treatment Of Cranial Neural Tube Defect</vt:lpstr>
      <vt:lpstr>Prognosis Of Cranial Neural Tube Defect</vt:lpstr>
      <vt:lpstr>Common Neurosurgical Congenital Anomalies</vt:lpstr>
      <vt:lpstr>Malformations of the Spine</vt:lpstr>
      <vt:lpstr>Common Neurosurgical Congenital Anomalies</vt:lpstr>
      <vt:lpstr>SPINAL DYSRAPHISM “Defect in closure of neural tube”</vt:lpstr>
      <vt:lpstr>Malformations of the Spinal Cord</vt:lpstr>
      <vt:lpstr>Closed Neural Tube Defect</vt:lpstr>
      <vt:lpstr>Malformations of the Spinal Cord</vt:lpstr>
      <vt:lpstr>Meningocele</vt:lpstr>
      <vt:lpstr>Myelomeningocele</vt:lpstr>
      <vt:lpstr>Lipomyelomeningocele</vt:lpstr>
      <vt:lpstr>Clinical Presentation Of Spinal Neural Tube Defect</vt:lpstr>
      <vt:lpstr>Prenatal Investigation of Spinal Neural Tube Defect</vt:lpstr>
      <vt:lpstr>Investigation of Neural Tube Defect</vt:lpstr>
      <vt:lpstr>Treatment Of Neural Tube Defect</vt:lpstr>
      <vt:lpstr>Treatment Of Spinal Neural Tube Defect</vt:lpstr>
      <vt:lpstr>Prognosis of Spinal Neural Tube Defect</vt:lpstr>
      <vt:lpstr>Meningomyelocele Repair</vt:lpstr>
      <vt:lpstr>Meningomyelocele Repair</vt:lpstr>
      <vt:lpstr>Meningomyelocele Repair</vt:lpstr>
      <vt:lpstr>Meningomyelocele Repair</vt:lpstr>
      <vt:lpstr>Take Home Message</vt:lpstr>
      <vt:lpstr>PowerPoint Presentation</vt:lpstr>
    </vt:vector>
  </TitlesOfParts>
  <Company>AlAulaFab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Brain Tumors</dc:title>
  <dc:creator>Hesham</dc:creator>
  <cp:lastModifiedBy>wael</cp:lastModifiedBy>
  <cp:revision>208</cp:revision>
  <dcterms:created xsi:type="dcterms:W3CDTF">2009-12-21T20:41:47Z</dcterms:created>
  <dcterms:modified xsi:type="dcterms:W3CDTF">2019-07-13T17:51:07Z</dcterms:modified>
  <cp:contentStatus>Final</cp:contentStatus>
</cp:coreProperties>
</file>