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9" r:id="rId32"/>
    <p:sldId id="290" r:id="rId33"/>
    <p:sldId id="292" r:id="rId34"/>
    <p:sldId id="293" r:id="rId35"/>
    <p:sldId id="294" r:id="rId36"/>
    <p:sldId id="295" r:id="rId37"/>
    <p:sldId id="29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8F7A2BF-095B-490A-AE1E-7B7974BE0F06}">
          <p14:sldIdLst/>
        </p14:section>
        <p14:section name="Untitled Section" id="{F27646AD-30D9-44AC-86C6-7DBBB7727924}">
          <p14:sldIdLst>
            <p14:sldId id="256"/>
            <p14:sldId id="258"/>
            <p14:sldId id="257"/>
            <p14:sldId id="259"/>
            <p14:sldId id="260"/>
            <p14:sldId id="261"/>
            <p14:sldId id="262"/>
          </p14:sldIdLst>
        </p14:section>
        <p14:section name="Untitled Section" id="{ED813920-39AC-461B-A92F-41BD48FF2DE7}">
          <p14:sldIdLst>
            <p14:sldId id="263"/>
            <p14:sldId id="264"/>
            <p14:sldId id="265"/>
            <p14:sldId id="266"/>
            <p14:sldId id="267"/>
            <p14:sldId id="268"/>
            <p14:sldId id="269"/>
            <p14:sldId id="270"/>
            <p14:sldId id="271"/>
            <p14:sldId id="272"/>
            <p14:sldId id="273"/>
            <p14:sldId id="276"/>
            <p14:sldId id="277"/>
            <p14:sldId id="278"/>
            <p14:sldId id="279"/>
            <p14:sldId id="280"/>
            <p14:sldId id="281"/>
            <p14:sldId id="282"/>
            <p14:sldId id="283"/>
            <p14:sldId id="284"/>
            <p14:sldId id="285"/>
            <p14:sldId id="286"/>
            <p14:sldId id="287"/>
            <p14:sldId id="289"/>
            <p14:sldId id="290"/>
            <p14:sldId id="292"/>
            <p14:sldId id="293"/>
            <p14:sldId id="294"/>
            <p14:sldId id="295"/>
            <p14:sldId id="29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9" autoAdjust="0"/>
    <p:restoredTop sz="86477" autoAdjust="0"/>
  </p:normalViewPr>
  <p:slideViewPr>
    <p:cSldViewPr>
      <p:cViewPr>
        <p:scale>
          <a:sx n="70" d="100"/>
          <a:sy n="70" d="100"/>
        </p:scale>
        <p:origin x="-2022" y="-444"/>
      </p:cViewPr>
      <p:guideLst>
        <p:guide orient="horz" pos="2160"/>
        <p:guide pos="2880"/>
      </p:guideLst>
    </p:cSldViewPr>
  </p:slideViewPr>
  <p:outlineViewPr>
    <p:cViewPr>
      <p:scale>
        <a:sx n="33" d="100"/>
        <a:sy n="33" d="100"/>
      </p:scale>
      <p:origin x="240" y="0"/>
    </p:cViewPr>
  </p:outlin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B9DE7-9C29-44FE-9770-5D6DE8D6E17E}" type="datetimeFigureOut">
              <a:rPr lang="en-US" smtClean="0"/>
              <a:t>9/23/2020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03D52D-A817-4664-82B2-C6DE6740B632}" type="slidenum">
              <a:rPr lang="en-US" smtClean="0"/>
              <a:t>‹#›</a:t>
            </a:fld>
            <a:endParaRPr lang="en-US"/>
          </a:p>
        </p:txBody>
      </p:sp>
    </p:spTree>
    <p:extLst>
      <p:ext uri="{BB962C8B-B14F-4D97-AF65-F5344CB8AC3E}">
        <p14:creationId xmlns:p14="http://schemas.microsoft.com/office/powerpoint/2010/main" val="3015036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03D52D-A817-4664-82B2-C6DE6740B632}" type="slidenum">
              <a:rPr lang="en-US" smtClean="0"/>
              <a:t>6</a:t>
            </a:fld>
            <a:endParaRPr lang="en-US"/>
          </a:p>
        </p:txBody>
      </p:sp>
    </p:spTree>
    <p:extLst>
      <p:ext uri="{BB962C8B-B14F-4D97-AF65-F5344CB8AC3E}">
        <p14:creationId xmlns:p14="http://schemas.microsoft.com/office/powerpoint/2010/main" val="4086907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58E340B-062F-4DE6-A33D-77B44FE2991F}" type="datetimeFigureOut">
              <a:rPr lang="en-US" smtClean="0"/>
              <a:t>9/23/2020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C7413660-0326-46A0-9C11-A639D444E5FC}"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8E340B-062F-4DE6-A33D-77B44FE2991F}"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13660-0326-46A0-9C11-A639D444E5F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2"/>
            <a:ext cx="457200" cy="441325"/>
          </a:xfrm>
        </p:spPr>
        <p:txBody>
          <a:bodyPr/>
          <a:lstStyle/>
          <a:p>
            <a:fld id="{C7413660-0326-46A0-9C11-A639D444E5FC}"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8E340B-062F-4DE6-A33D-77B44FE2991F}"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2"/>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58E340B-062F-4DE6-A33D-77B44FE2991F}"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3"/>
            <a:ext cx="457200" cy="441325"/>
          </a:xfrm>
        </p:spPr>
        <p:txBody>
          <a:bodyPr/>
          <a:lstStyle/>
          <a:p>
            <a:fld id="{C7413660-0326-46A0-9C11-A639D444E5FC}"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1"/>
            <a:ext cx="6480175"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58E340B-062F-4DE6-A33D-77B44FE2991F}" type="datetimeFigureOut">
              <a:rPr lang="en-US" smtClean="0"/>
              <a:t>9/23/2020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C7413660-0326-46A0-9C11-A639D444E5FC}"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58E340B-062F-4DE6-A33D-77B44FE2991F}" type="datetimeFigureOut">
              <a:rPr lang="en-US" smtClean="0"/>
              <a:t>9/23/2020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413660-0326-46A0-9C11-A639D444E5FC}" type="slidenum">
              <a:rPr lang="en-US" smtClean="0"/>
              <a:t>‹#›</a:t>
            </a:fld>
            <a:endParaRPr lang="en-US"/>
          </a:p>
        </p:txBody>
      </p:sp>
      <p:sp>
        <p:nvSpPr>
          <p:cNvPr id="8" name="Straight Connector 7"/>
          <p:cNvSpPr>
            <a:spLocks noChangeShapeType="1"/>
          </p:cNvSpPr>
          <p:nvPr/>
        </p:nvSpPr>
        <p:spPr bwMode="auto">
          <a:xfrm flipV="1">
            <a:off x="4563081" y="1575653"/>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8E340B-062F-4DE6-A33D-77B44FE2991F}" type="datetimeFigureOut">
              <a:rPr lang="en-US" smtClean="0"/>
              <a:t>9/23/2020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4"/>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7"/>
            <a:ext cx="457200" cy="441325"/>
          </a:xfrm>
        </p:spPr>
        <p:txBody>
          <a:bodyPr/>
          <a:lstStyle>
            <a:lvl1pPr algn="ctr">
              <a:defRPr/>
            </a:lvl1pPr>
          </a:lstStyle>
          <a:p>
            <a:fld id="{C7413660-0326-46A0-9C11-A639D444E5FC}"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8E340B-062F-4DE6-A33D-77B44FE2991F}" type="datetimeFigureOut">
              <a:rPr lang="en-US" smtClean="0"/>
              <a:t>9/23/2020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1"/>
            <a:ext cx="457200" cy="441325"/>
          </a:xfrm>
        </p:spPr>
        <p:txBody>
          <a:bodyPr/>
          <a:lstStyle/>
          <a:p>
            <a:fld id="{C7413660-0326-46A0-9C11-A639D444E5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58E340B-062F-4DE6-A33D-77B44FE2991F}" type="datetimeFigureOut">
              <a:rPr lang="en-US" smtClean="0"/>
              <a:t>9/23/2020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7413660-0326-46A0-9C11-A639D444E5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lvl1pPr>
              <a:defRPr>
                <a:solidFill>
                  <a:schemeClr val="accent3">
                    <a:shade val="75000"/>
                  </a:schemeClr>
                </a:solidFill>
              </a:defRPr>
            </a:lvl1pPr>
          </a:lstStyle>
          <a:p>
            <a:fld id="{C7413660-0326-46A0-9C11-A639D444E5FC}" type="slidenum">
              <a:rPr lang="en-US" smtClean="0"/>
              <a:t>‹#›</a:t>
            </a:fld>
            <a:endParaRPr lang="en-US"/>
          </a:p>
        </p:txBody>
      </p:sp>
      <p:sp>
        <p:nvSpPr>
          <p:cNvPr id="21" name="Rectangle 20"/>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58E340B-062F-4DE6-A33D-77B44FE2991F}" type="datetimeFigureOut">
              <a:rPr lang="en-US" smtClean="0"/>
              <a:t>9/23/2020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p>
            <a:fld id="{C7413660-0326-46A0-9C11-A639D444E5FC}"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58E340B-062F-4DE6-A33D-77B44FE2991F}" type="datetimeFigureOut">
              <a:rPr lang="en-US" smtClean="0"/>
              <a:t>9/23/2020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58E340B-062F-4DE6-A33D-77B44FE2991F}" type="datetimeFigureOut">
              <a:rPr lang="en-US" smtClean="0"/>
              <a:t>9/23/2020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5"/>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7413660-0326-46A0-9C11-A639D444E5FC}"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a:solidFill>
            <a:srgbClr val="FF0000"/>
          </a:solidFill>
        </p:spPr>
        <p:txBody>
          <a:bodyPr>
            <a:normAutofit/>
          </a:bodyPr>
          <a:lstStyle/>
          <a:p>
            <a:pPr algn="r" rtl="1"/>
            <a:r>
              <a:rPr lang="ar-EG" sz="16600" dirty="0" smtClean="0"/>
              <a:t/>
            </a:r>
            <a:br>
              <a:rPr lang="ar-EG" sz="16600" dirty="0" smtClean="0"/>
            </a:br>
            <a:endParaRPr lang="en-US" sz="16600" dirty="0"/>
          </a:p>
        </p:txBody>
      </p:sp>
      <p:sp>
        <p:nvSpPr>
          <p:cNvPr id="3" name="Subtitle 2"/>
          <p:cNvSpPr>
            <a:spLocks noGrp="1"/>
          </p:cNvSpPr>
          <p:nvPr>
            <p:ph type="body" idx="4294967295"/>
          </p:nvPr>
        </p:nvSpPr>
        <p:spPr>
          <a:xfrm>
            <a:off x="2663826" y="2743201"/>
            <a:ext cx="6480175" cy="1673225"/>
          </a:xfrm>
        </p:spPr>
        <p:txBody>
          <a:bodyPr/>
          <a:lstStyle/>
          <a:p>
            <a:endParaRPr lang="en-US" dirty="0" smtClean="0"/>
          </a:p>
          <a:p>
            <a:endParaRPr lang="en-US" dirty="0"/>
          </a:p>
        </p:txBody>
      </p:sp>
      <p:sp>
        <p:nvSpPr>
          <p:cNvPr id="4" name="Horizontal Scroll 3"/>
          <p:cNvSpPr/>
          <p:nvPr/>
        </p:nvSpPr>
        <p:spPr>
          <a:xfrm>
            <a:off x="0" y="228600"/>
            <a:ext cx="8991600" cy="6629400"/>
          </a:xfrm>
          <a:prstGeom prst="horizont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EG" sz="8800" dirty="0" smtClean="0"/>
              <a:t>التخطيط الاستراتيجي</a:t>
            </a:r>
            <a:endParaRPr lang="en-US" sz="8800" dirty="0"/>
          </a:p>
        </p:txBody>
      </p:sp>
    </p:spTree>
    <p:extLst>
      <p:ext uri="{BB962C8B-B14F-4D97-AF65-F5344CB8AC3E}">
        <p14:creationId xmlns:p14="http://schemas.microsoft.com/office/powerpoint/2010/main" val="39685055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rgbClr val="FFFF00"/>
          </a:solidFill>
        </p:spPr>
        <p:txBody>
          <a:bodyPr>
            <a:normAutofit/>
          </a:bodyPr>
          <a:lstStyle/>
          <a:p>
            <a:r>
              <a:rPr lang="ar-EG" sz="5400" dirty="0" smtClean="0"/>
              <a:t>مكونات التخطيط الاستراتيجيي</a:t>
            </a:r>
            <a:endParaRPr lang="en-US" sz="5400" dirty="0"/>
          </a:p>
        </p:txBody>
      </p:sp>
      <p:sp>
        <p:nvSpPr>
          <p:cNvPr id="3" name="Content Placeholder 2"/>
          <p:cNvSpPr>
            <a:spLocks noGrp="1"/>
          </p:cNvSpPr>
          <p:nvPr>
            <p:ph sz="quarter" idx="1"/>
          </p:nvPr>
        </p:nvSpPr>
        <p:spPr>
          <a:xfrm>
            <a:off x="0" y="1066800"/>
            <a:ext cx="9144000" cy="5791200"/>
          </a:xfrm>
          <a:solidFill>
            <a:srgbClr val="00B0F0"/>
          </a:solidFill>
        </p:spPr>
        <p:txBody>
          <a:bodyPr/>
          <a:lstStyle/>
          <a:p>
            <a:pPr algn="r"/>
            <a:r>
              <a:rPr lang="ar-EG" dirty="0" smtClean="0"/>
              <a:t>يتكون الاطار البسيط للتخطيط الاستراتيجيي من ثلاث عناصر :ـ</a:t>
            </a:r>
          </a:p>
          <a:p>
            <a:pPr marL="0" indent="0" algn="r">
              <a:buNone/>
            </a:pPr>
            <a:r>
              <a:rPr lang="ar-EG" dirty="0" smtClean="0"/>
              <a:t>1ـماذا </a:t>
            </a:r>
          </a:p>
          <a:p>
            <a:pPr marL="0" indent="0" algn="r">
              <a:buNone/>
            </a:pPr>
            <a:r>
              <a:rPr lang="ar-EG" dirty="0" smtClean="0"/>
              <a:t>2ـ ماذا نصنع</a:t>
            </a:r>
          </a:p>
          <a:p>
            <a:pPr marL="0" indent="0" algn="r">
              <a:buNone/>
            </a:pPr>
            <a:r>
              <a:rPr lang="ar-EG" dirty="0" smtClean="0"/>
              <a:t>3ـ ما النتائج </a:t>
            </a:r>
          </a:p>
          <a:p>
            <a:pPr marL="0" indent="0" algn="r">
              <a:buNone/>
            </a:pPr>
            <a:r>
              <a:rPr lang="ar-EG" dirty="0" smtClean="0"/>
              <a:t>ويمكن تحديد مكونات التخطيط الاستراتيجيي في  كلا مما يأتي  :ـ</a:t>
            </a:r>
          </a:p>
          <a:p>
            <a:pPr marL="0" indent="0" algn="r">
              <a:buNone/>
            </a:pPr>
            <a:r>
              <a:rPr lang="ar-EG" dirty="0"/>
              <a:t> </a:t>
            </a:r>
            <a:r>
              <a:rPr lang="ar-EG" dirty="0" smtClean="0"/>
              <a:t>1ـرساله 2ـالمؤسسة 3ـ,والاهداف 4ـ والرؤية 5ـوالاستراتيجية .</a:t>
            </a:r>
          </a:p>
          <a:p>
            <a:pPr marL="0" indent="0" algn="r">
              <a:buNone/>
            </a:pPr>
            <a:r>
              <a:rPr lang="ar-EG" dirty="0" smtClean="0"/>
              <a:t>وفيما يلي عرض لكل مكون علي حدة:ـ</a:t>
            </a:r>
            <a:endParaRPr lang="en-US" dirty="0"/>
          </a:p>
        </p:txBody>
      </p:sp>
    </p:spTree>
    <p:extLst>
      <p:ext uri="{BB962C8B-B14F-4D97-AF65-F5344CB8AC3E}">
        <p14:creationId xmlns:p14="http://schemas.microsoft.com/office/powerpoint/2010/main" val="1139631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FFC000"/>
          </a:solidFill>
        </p:spPr>
        <p:txBody>
          <a:bodyPr/>
          <a:lstStyle/>
          <a:p>
            <a:r>
              <a:rPr lang="ar-EG" dirty="0" smtClean="0"/>
              <a:t>1ـ  ابعاد رساله </a:t>
            </a:r>
            <a:r>
              <a:rPr lang="ar-EG" dirty="0" smtClean="0"/>
              <a:t>المؤسسة</a:t>
            </a:r>
            <a:endParaRPr lang="en-US" dirty="0"/>
          </a:p>
        </p:txBody>
      </p:sp>
      <p:sp>
        <p:nvSpPr>
          <p:cNvPr id="3" name="Content Placeholder 2"/>
          <p:cNvSpPr>
            <a:spLocks noGrp="1"/>
          </p:cNvSpPr>
          <p:nvPr>
            <p:ph sz="quarter" idx="1"/>
          </p:nvPr>
        </p:nvSpPr>
        <p:spPr>
          <a:xfrm>
            <a:off x="0" y="1371600"/>
            <a:ext cx="9144000" cy="5486400"/>
          </a:xfrm>
          <a:solidFill>
            <a:schemeClr val="accent2">
              <a:lumMod val="40000"/>
              <a:lumOff val="60000"/>
            </a:schemeClr>
          </a:solidFill>
        </p:spPr>
        <p:txBody>
          <a:bodyPr>
            <a:normAutofit/>
          </a:bodyPr>
          <a:lstStyle/>
          <a:p>
            <a:pPr marL="0" indent="0" algn="r" rtl="1">
              <a:buClrTx/>
              <a:buNone/>
            </a:pPr>
            <a:r>
              <a:rPr lang="en-US" sz="3600" dirty="0" smtClean="0"/>
              <a:t>1</a:t>
            </a:r>
            <a:r>
              <a:rPr lang="ar-EG" sz="3600" dirty="0" smtClean="0"/>
              <a:t>ـ هي الاطار المميز للمؤسسة الجامعية , الامر الذي يؤدي الي تفردها عن المؤسسات الاخري </a:t>
            </a:r>
            <a:endParaRPr lang="ar-EG" sz="3600" dirty="0"/>
          </a:p>
          <a:p>
            <a:pPr marL="0" indent="0" algn="r" rtl="1">
              <a:buClrTx/>
              <a:buNone/>
            </a:pPr>
            <a:r>
              <a:rPr lang="ar-EG" sz="3600" dirty="0" smtClean="0"/>
              <a:t> 2توجة الرساله كافة الممارسات التي تقوم بها المؤسسه الجامعية .</a:t>
            </a:r>
          </a:p>
          <a:p>
            <a:pPr marL="0" indent="0" algn="r" rtl="1">
              <a:buNone/>
            </a:pPr>
            <a:r>
              <a:rPr lang="en-US" sz="3600" dirty="0" smtClean="0"/>
              <a:t>3</a:t>
            </a:r>
            <a:r>
              <a:rPr lang="ar-EG" sz="3600" dirty="0" smtClean="0"/>
              <a:t>تعد الرساله بمثابة الركيزة الرئيسية لبناء غايات المؤسسه الجامعية وصياغة اهدافها .</a:t>
            </a:r>
          </a:p>
          <a:p>
            <a:pPr marL="0" indent="0" algn="r" rtl="1">
              <a:buNone/>
            </a:pPr>
            <a:r>
              <a:rPr lang="en-US" sz="3600" dirty="0" smtClean="0"/>
              <a:t>4</a:t>
            </a:r>
            <a:r>
              <a:rPr lang="ar-EG" sz="3600" dirty="0" smtClean="0"/>
              <a:t>التعبير عن الرسالة يتم بشكل اجمالي وليس بشكل تفصيلي .</a:t>
            </a:r>
          </a:p>
          <a:p>
            <a:pPr marL="0" indent="0" algn="r" rtl="1">
              <a:buNone/>
            </a:pPr>
            <a:r>
              <a:rPr lang="en-US" sz="3600" dirty="0" smtClean="0"/>
              <a:t>5</a:t>
            </a:r>
            <a:r>
              <a:rPr lang="ar-EG" sz="3600" dirty="0" smtClean="0"/>
              <a:t>توضح الرساله الاتجاة العام للمؤسسة الجامعية وطبيعة انشطتها ايضا.</a:t>
            </a:r>
            <a:endParaRPr lang="en-US" sz="3600" dirty="0"/>
          </a:p>
        </p:txBody>
      </p:sp>
    </p:spTree>
    <p:extLst>
      <p:ext uri="{BB962C8B-B14F-4D97-AF65-F5344CB8AC3E}">
        <p14:creationId xmlns:p14="http://schemas.microsoft.com/office/powerpoint/2010/main" val="36215837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a:solidFill>
            <a:schemeClr val="accent2">
              <a:lumMod val="60000"/>
              <a:lumOff val="40000"/>
            </a:schemeClr>
          </a:solidFill>
        </p:spPr>
        <p:txBody>
          <a:bodyPr>
            <a:normAutofit/>
          </a:bodyPr>
          <a:lstStyle/>
          <a:p>
            <a:r>
              <a:rPr lang="ar-EG" sz="4000" dirty="0" smtClean="0"/>
              <a:t>اهميه الرسالة</a:t>
            </a:r>
            <a:endParaRPr lang="en-US" sz="4000" dirty="0"/>
          </a:p>
        </p:txBody>
      </p:sp>
      <p:sp>
        <p:nvSpPr>
          <p:cNvPr id="3" name="Content Placeholder 2"/>
          <p:cNvSpPr>
            <a:spLocks noGrp="1"/>
          </p:cNvSpPr>
          <p:nvPr>
            <p:ph sz="quarter" idx="1"/>
          </p:nvPr>
        </p:nvSpPr>
        <p:spPr>
          <a:xfrm>
            <a:off x="0" y="1219200"/>
            <a:ext cx="9144000" cy="5638800"/>
          </a:xfrm>
        </p:spPr>
        <p:style>
          <a:lnRef idx="3">
            <a:schemeClr val="lt1"/>
          </a:lnRef>
          <a:fillRef idx="1">
            <a:schemeClr val="accent6"/>
          </a:fillRef>
          <a:effectRef idx="1">
            <a:schemeClr val="accent6"/>
          </a:effectRef>
          <a:fontRef idx="minor">
            <a:schemeClr val="lt1"/>
          </a:fontRef>
        </p:style>
        <p:txBody>
          <a:bodyPr>
            <a:noAutofit/>
          </a:bodyPr>
          <a:lstStyle/>
          <a:p>
            <a:pPr marL="0" indent="0" algn="r">
              <a:buNone/>
            </a:pPr>
            <a:r>
              <a:rPr lang="ar-EG" sz="3200" dirty="0" smtClean="0"/>
              <a:t>1ـ تضمن الرساله وحدة اهداف المؤسسةالجامعية وترجمتها الي برامج عمل محددة.</a:t>
            </a:r>
          </a:p>
          <a:p>
            <a:pPr marL="0" indent="0" algn="r">
              <a:buNone/>
            </a:pPr>
            <a:r>
              <a:rPr lang="ar-EG" sz="3200" dirty="0" smtClean="0"/>
              <a:t>2ـ تمد الرساله المؤسسه الجامعيه بمعايير لتخصيص مواردها واوجة استخدمها .</a:t>
            </a:r>
          </a:p>
          <a:p>
            <a:pPr marL="0" indent="0" algn="r">
              <a:buNone/>
            </a:pPr>
            <a:r>
              <a:rPr lang="ar-EG" sz="3200" dirty="0" smtClean="0"/>
              <a:t>3ـ تساعد الرساله علي ايجاد مناخ تنظيمي جيد داخل المؤسسه الجامعية.</a:t>
            </a:r>
          </a:p>
          <a:p>
            <a:pPr marL="0" indent="0" algn="r">
              <a:buNone/>
            </a:pPr>
            <a:r>
              <a:rPr lang="ar-EG" sz="3200" dirty="0" smtClean="0"/>
              <a:t>4ـ تعتبر الرساله نقطة ارتكاز تستند اليها تصرفات جميع اعضاء الؤسسه الجامعية.</a:t>
            </a:r>
          </a:p>
          <a:p>
            <a:pPr marL="0" indent="0" algn="r">
              <a:buNone/>
            </a:pPr>
            <a:r>
              <a:rPr lang="ar-EG" sz="3200" dirty="0" smtClean="0"/>
              <a:t>5ـ تسهم الرساله في تيسير مختلف العمليات التي تقوم بها المؤسسة الجامعية.</a:t>
            </a:r>
          </a:p>
          <a:p>
            <a:pPr marL="0" indent="0" algn="r">
              <a:buNone/>
            </a:pPr>
            <a:r>
              <a:rPr lang="ar-EG" sz="3200" dirty="0" smtClean="0"/>
              <a:t> </a:t>
            </a:r>
            <a:endParaRPr lang="en-US" sz="3200" dirty="0"/>
          </a:p>
        </p:txBody>
      </p:sp>
    </p:spTree>
    <p:extLst>
      <p:ext uri="{BB962C8B-B14F-4D97-AF65-F5344CB8AC3E}">
        <p14:creationId xmlns:p14="http://schemas.microsoft.com/office/powerpoint/2010/main" val="2554377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0070C0"/>
          </a:solidFill>
        </p:spPr>
        <p:txBody>
          <a:bodyPr>
            <a:noAutofit/>
          </a:bodyPr>
          <a:lstStyle/>
          <a:p>
            <a:pPr algn="r" rtl="1"/>
            <a:r>
              <a:rPr lang="ar-EG" sz="8800" dirty="0" smtClean="0"/>
              <a:t>اهداف الرساله</a:t>
            </a:r>
            <a:endParaRPr lang="en-US" sz="8800" dirty="0"/>
          </a:p>
        </p:txBody>
      </p:sp>
      <p:sp>
        <p:nvSpPr>
          <p:cNvPr id="3" name="Content Placeholder 2"/>
          <p:cNvSpPr>
            <a:spLocks noGrp="1"/>
          </p:cNvSpPr>
          <p:nvPr>
            <p:ph sz="quarter" idx="1"/>
          </p:nvPr>
        </p:nvSpPr>
        <p:spPr>
          <a:xfrm>
            <a:off x="0" y="1371600"/>
            <a:ext cx="9144000" cy="54864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marL="0" indent="0" algn="r">
              <a:buNone/>
            </a:pPr>
            <a:r>
              <a:rPr lang="ar-EG" sz="3600" dirty="0" smtClean="0"/>
              <a:t>1ـ تقدم للمجتمع وصفا دقيقا عن المؤسسة الجامعية .</a:t>
            </a:r>
          </a:p>
          <a:p>
            <a:pPr marL="0" indent="0" algn="r">
              <a:buNone/>
            </a:pPr>
            <a:r>
              <a:rPr lang="ar-EG" sz="3600" dirty="0" smtClean="0"/>
              <a:t>2ـانها تعطي فكرة واضحة عن اتجاة المؤسسة الجامعية واهدافها.</a:t>
            </a:r>
          </a:p>
          <a:p>
            <a:pPr marL="0" indent="0" algn="r">
              <a:buNone/>
            </a:pPr>
            <a:r>
              <a:rPr lang="ar-EG" sz="3600" dirty="0" smtClean="0"/>
              <a:t>3ـ تعمل بمثابة محك لصياغة السياسة التي تتبعها المؤسسة الجامعية .</a:t>
            </a:r>
          </a:p>
          <a:p>
            <a:pPr marL="0" indent="0" algn="r">
              <a:buNone/>
            </a:pPr>
            <a:r>
              <a:rPr lang="ar-EG" sz="3600" dirty="0" smtClean="0"/>
              <a:t>4ـ تحدد الثقافة السائدة في المؤسسة الجامعية.</a:t>
            </a:r>
          </a:p>
          <a:p>
            <a:pPr marL="0" indent="0" algn="r">
              <a:buNone/>
            </a:pPr>
            <a:r>
              <a:rPr lang="ar-EG" sz="3600" dirty="0" smtClean="0"/>
              <a:t>5ـ تصبغ تصرفات اعضاء المؤسسة الجامعية بالاتساق.</a:t>
            </a:r>
          </a:p>
          <a:p>
            <a:pPr marL="0" indent="0" algn="r">
              <a:buNone/>
            </a:pPr>
            <a:r>
              <a:rPr lang="ar-EG" sz="3600" dirty="0" smtClean="0"/>
              <a:t>6ـ انها تحدد المستفيديين من مخرجات المؤسسات الجامعية.</a:t>
            </a:r>
          </a:p>
          <a:p>
            <a:pPr marL="0" indent="0" algn="r">
              <a:buNone/>
            </a:pPr>
            <a:r>
              <a:rPr lang="ar-EG" sz="3600" dirty="0" smtClean="0"/>
              <a:t>7ـ تخلق الدافعية والتحدي لدي اعضاء المؤسسة الجامعية.</a:t>
            </a:r>
            <a:endParaRPr lang="en-US" sz="3600" dirty="0"/>
          </a:p>
        </p:txBody>
      </p:sp>
    </p:spTree>
    <p:extLst>
      <p:ext uri="{BB962C8B-B14F-4D97-AF65-F5344CB8AC3E}">
        <p14:creationId xmlns:p14="http://schemas.microsoft.com/office/powerpoint/2010/main" val="333997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chemeClr val="accent6">
              <a:lumMod val="40000"/>
              <a:lumOff val="60000"/>
            </a:schemeClr>
          </a:solidFill>
        </p:spPr>
        <p:txBody>
          <a:bodyPr/>
          <a:lstStyle/>
          <a:p>
            <a:r>
              <a:rPr lang="ar-EG" dirty="0" smtClean="0">
                <a:solidFill>
                  <a:srgbClr val="002060"/>
                </a:solidFill>
              </a:rPr>
              <a:t>خصائص الرسااله الفعالة </a:t>
            </a:r>
            <a:r>
              <a:rPr lang="ar-EG" dirty="0" smtClean="0">
                <a:solidFill>
                  <a:srgbClr val="002060"/>
                </a:solidFill>
              </a:rPr>
              <a:t>للمؤسسة</a:t>
            </a:r>
            <a:endParaRPr lang="en-US" dirty="0">
              <a:solidFill>
                <a:srgbClr val="002060"/>
              </a:solidFill>
            </a:endParaRPr>
          </a:p>
        </p:txBody>
      </p:sp>
      <p:sp>
        <p:nvSpPr>
          <p:cNvPr id="3" name="Content Placeholder 2"/>
          <p:cNvSpPr>
            <a:spLocks noGrp="1"/>
          </p:cNvSpPr>
          <p:nvPr>
            <p:ph sz="quarter" idx="1"/>
          </p:nvPr>
        </p:nvSpPr>
        <p:spPr>
          <a:xfrm>
            <a:off x="0" y="1447800"/>
            <a:ext cx="9144000" cy="5410200"/>
          </a:xfrm>
          <a:solidFill>
            <a:schemeClr val="accent1"/>
          </a:solidFill>
        </p:spPr>
        <p:txBody>
          <a:bodyPr/>
          <a:lstStyle/>
          <a:p>
            <a:pPr marL="0" indent="0" algn="r">
              <a:buNone/>
            </a:pPr>
            <a:r>
              <a:rPr lang="ar-EG" dirty="0" smtClean="0"/>
              <a:t>1ـ القابلية للتحول الي خطط وسياسات.</a:t>
            </a:r>
          </a:p>
          <a:p>
            <a:pPr marL="0" indent="0" algn="r">
              <a:buNone/>
            </a:pPr>
            <a:r>
              <a:rPr lang="ar-EG" dirty="0" smtClean="0"/>
              <a:t>2ـالواقعية والموضوعية.</a:t>
            </a:r>
          </a:p>
          <a:p>
            <a:pPr marL="0" indent="0" algn="r">
              <a:buNone/>
            </a:pPr>
            <a:r>
              <a:rPr lang="ar-EG" dirty="0" smtClean="0"/>
              <a:t>3ـالتكييف مع البيئة.</a:t>
            </a:r>
          </a:p>
          <a:p>
            <a:pPr marL="0" indent="0" algn="r">
              <a:buNone/>
            </a:pPr>
            <a:r>
              <a:rPr lang="ar-EG" dirty="0" smtClean="0"/>
              <a:t>4ـ كيفية تحقيق النتائج.</a:t>
            </a:r>
          </a:p>
          <a:p>
            <a:pPr marL="0" indent="0" algn="r">
              <a:buNone/>
            </a:pPr>
            <a:r>
              <a:rPr lang="ar-EG" dirty="0" smtClean="0"/>
              <a:t>5ـ التكامل .</a:t>
            </a:r>
          </a:p>
          <a:p>
            <a:pPr marL="0" indent="0" algn="r">
              <a:buNone/>
            </a:pPr>
            <a:r>
              <a:rPr lang="ar-EG" dirty="0" smtClean="0"/>
              <a:t>6ـ الوضوح.</a:t>
            </a:r>
          </a:p>
          <a:p>
            <a:pPr marL="0" indent="0" algn="r">
              <a:buNone/>
            </a:pPr>
            <a:r>
              <a:rPr lang="ar-EG" dirty="0" smtClean="0"/>
              <a:t>7. الارتباط بالاطار العام لفلسفة المؤسسة ومعتقداتها.</a:t>
            </a:r>
          </a:p>
          <a:p>
            <a:pPr marL="0" indent="0" algn="r">
              <a:buNone/>
            </a:pPr>
            <a:r>
              <a:rPr lang="ar-EG" dirty="0" smtClean="0"/>
              <a:t>8ـ تحقيق الاهداف الاستراتيجية.</a:t>
            </a:r>
          </a:p>
          <a:p>
            <a:pPr marL="0" indent="0" algn="r">
              <a:buNone/>
            </a:pPr>
            <a:r>
              <a:rPr lang="ar-EG" dirty="0" smtClean="0"/>
              <a:t>9ـ التنبؤ المتوقع لمستقبل المؤسسة الجامعية .</a:t>
            </a:r>
            <a:endParaRPr lang="en-US" dirty="0"/>
          </a:p>
        </p:txBody>
      </p:sp>
    </p:spTree>
    <p:extLst>
      <p:ext uri="{BB962C8B-B14F-4D97-AF65-F5344CB8AC3E}">
        <p14:creationId xmlns:p14="http://schemas.microsoft.com/office/powerpoint/2010/main" val="1189572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rgbClr val="FFC000"/>
          </a:solidFill>
        </p:spPr>
        <p:txBody>
          <a:bodyPr>
            <a:normAutofit fontScale="90000"/>
          </a:bodyPr>
          <a:lstStyle/>
          <a:p>
            <a:r>
              <a:rPr lang="ar-EG" sz="6600" dirty="0" smtClean="0">
                <a:solidFill>
                  <a:schemeClr val="tx1">
                    <a:lumMod val="95000"/>
                    <a:lumOff val="5000"/>
                  </a:schemeClr>
                </a:solidFill>
              </a:rPr>
              <a:t/>
            </a:r>
            <a:br>
              <a:rPr lang="ar-EG" sz="6600" dirty="0" smtClean="0">
                <a:solidFill>
                  <a:schemeClr val="tx1">
                    <a:lumMod val="95000"/>
                    <a:lumOff val="5000"/>
                  </a:schemeClr>
                </a:solidFill>
              </a:rPr>
            </a:br>
            <a:r>
              <a:rPr lang="ar-EG" sz="6600" dirty="0" smtClean="0">
                <a:solidFill>
                  <a:schemeClr val="tx1">
                    <a:lumMod val="95000"/>
                    <a:lumOff val="5000"/>
                  </a:schemeClr>
                </a:solidFill>
              </a:rPr>
              <a:t/>
            </a:r>
            <a:br>
              <a:rPr lang="ar-EG" sz="6600" dirty="0" smtClean="0">
                <a:solidFill>
                  <a:schemeClr val="tx1">
                    <a:lumMod val="95000"/>
                    <a:lumOff val="5000"/>
                  </a:schemeClr>
                </a:solidFill>
              </a:rPr>
            </a:br>
            <a:r>
              <a:rPr lang="ar-EG" sz="6600" dirty="0">
                <a:solidFill>
                  <a:schemeClr val="tx1">
                    <a:lumMod val="95000"/>
                    <a:lumOff val="5000"/>
                  </a:schemeClr>
                </a:solidFill>
              </a:rPr>
              <a:t/>
            </a:r>
            <a:br>
              <a:rPr lang="ar-EG" sz="6600" dirty="0">
                <a:solidFill>
                  <a:schemeClr val="tx1">
                    <a:lumMod val="95000"/>
                    <a:lumOff val="5000"/>
                  </a:schemeClr>
                </a:solidFill>
              </a:rPr>
            </a:br>
            <a:r>
              <a:rPr lang="ar-EG" sz="6600" dirty="0" smtClean="0">
                <a:solidFill>
                  <a:schemeClr val="tx1">
                    <a:lumMod val="95000"/>
                    <a:lumOff val="5000"/>
                  </a:schemeClr>
                </a:solidFill>
              </a:rPr>
              <a:t/>
            </a:r>
            <a:br>
              <a:rPr lang="ar-EG" sz="6600" dirty="0" smtClean="0">
                <a:solidFill>
                  <a:schemeClr val="tx1">
                    <a:lumMod val="95000"/>
                    <a:lumOff val="5000"/>
                  </a:schemeClr>
                </a:solidFill>
              </a:rPr>
            </a:br>
            <a:r>
              <a:rPr lang="ar-EG" sz="6600" dirty="0" smtClean="0">
                <a:solidFill>
                  <a:schemeClr val="tx1">
                    <a:lumMod val="95000"/>
                    <a:lumOff val="5000"/>
                  </a:schemeClr>
                </a:solidFill>
              </a:rPr>
              <a:t>2ـ الاهداف</a:t>
            </a:r>
            <a:endParaRPr lang="en-US" sz="6600" dirty="0">
              <a:solidFill>
                <a:schemeClr val="tx1">
                  <a:lumMod val="95000"/>
                  <a:lumOff val="5000"/>
                </a:schemeClr>
              </a:solidFill>
            </a:endParaRPr>
          </a:p>
        </p:txBody>
      </p:sp>
      <p:sp>
        <p:nvSpPr>
          <p:cNvPr id="3" name="Content Placeholder 2"/>
          <p:cNvSpPr>
            <a:spLocks noGrp="1"/>
          </p:cNvSpPr>
          <p:nvPr>
            <p:ph sz="quarter" idx="1"/>
          </p:nvPr>
        </p:nvSpPr>
        <p:spPr>
          <a:xfrm>
            <a:off x="0" y="1447800"/>
            <a:ext cx="9144000" cy="5410200"/>
          </a:xfrm>
          <a:solidFill>
            <a:srgbClr val="C00000"/>
          </a:solidFill>
        </p:spPr>
        <p:txBody>
          <a:bodyPr/>
          <a:lstStyle/>
          <a:p>
            <a:pPr marL="0" indent="0" algn="r">
              <a:buNone/>
            </a:pPr>
            <a:r>
              <a:rPr lang="ar-EG" sz="6000" dirty="0" smtClean="0"/>
              <a:t>مفهومه:ـ</a:t>
            </a:r>
            <a:endParaRPr lang="ar-EG" dirty="0" smtClean="0"/>
          </a:p>
          <a:p>
            <a:pPr marL="0" indent="0" algn="r">
              <a:buNone/>
            </a:pPr>
            <a:r>
              <a:rPr lang="ar-EG" sz="7200" dirty="0" smtClean="0"/>
              <a:t>هوالنتيجة التي تسعي اليها الادارة العليا بالمؤسسة الي تحقيقة في ضؤ رسالتها.</a:t>
            </a:r>
          </a:p>
          <a:p>
            <a:pPr marL="0" indent="0" algn="r">
              <a:buNone/>
            </a:pPr>
            <a:endParaRPr lang="ar-EG" sz="3200" dirty="0" smtClean="0"/>
          </a:p>
        </p:txBody>
      </p:sp>
    </p:spTree>
    <p:extLst>
      <p:ext uri="{BB962C8B-B14F-4D97-AF65-F5344CB8AC3E}">
        <p14:creationId xmlns:p14="http://schemas.microsoft.com/office/powerpoint/2010/main" val="12426868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rgbClr val="00B050"/>
          </a:solidFill>
        </p:spPr>
        <p:txBody>
          <a:bodyPr/>
          <a:lstStyle/>
          <a:p>
            <a:pPr algn="r"/>
            <a:r>
              <a:rPr lang="ar-EG" dirty="0" smtClean="0">
                <a:solidFill>
                  <a:schemeClr val="tx1">
                    <a:lumMod val="95000"/>
                    <a:lumOff val="5000"/>
                  </a:schemeClr>
                </a:solidFill>
              </a:rPr>
              <a:t>الفروق التي يضعها البعض لمفهوم الاهداف حسب مداها الزمني</a:t>
            </a:r>
            <a:endParaRPr lang="en-US" dirty="0">
              <a:solidFill>
                <a:schemeClr val="tx1">
                  <a:lumMod val="95000"/>
                  <a:lumOff val="5000"/>
                </a:schemeClr>
              </a:solidFill>
            </a:endParaRPr>
          </a:p>
        </p:txBody>
      </p:sp>
      <p:sp>
        <p:nvSpPr>
          <p:cNvPr id="3" name="Content Placeholder 2"/>
          <p:cNvSpPr>
            <a:spLocks noGrp="1"/>
          </p:cNvSpPr>
          <p:nvPr>
            <p:ph sz="quarter" idx="1"/>
          </p:nvPr>
        </p:nvSpPr>
        <p:spPr>
          <a:xfrm>
            <a:off x="0" y="1295400"/>
            <a:ext cx="9144000" cy="5562600"/>
          </a:xfrm>
          <a:solidFill>
            <a:srgbClr val="00B0F0"/>
          </a:solidFill>
        </p:spPr>
        <p:txBody>
          <a:bodyPr>
            <a:normAutofit/>
          </a:bodyPr>
          <a:lstStyle/>
          <a:p>
            <a:pPr marL="0" indent="0" algn="r">
              <a:buNone/>
            </a:pPr>
            <a:r>
              <a:rPr lang="ar-EG" sz="4000" dirty="0" smtClean="0">
                <a:solidFill>
                  <a:srgbClr val="C00000"/>
                </a:solidFill>
              </a:rPr>
              <a:t>من جهه الاجل الطويل:ـ</a:t>
            </a:r>
          </a:p>
          <a:p>
            <a:pPr marL="0" indent="0" algn="r">
              <a:buNone/>
            </a:pPr>
            <a:r>
              <a:rPr lang="ar-EG" sz="4000" dirty="0" smtClean="0"/>
              <a:t>تسمي عندئذ باالغايات والاهداف الاستراتيجية .</a:t>
            </a:r>
          </a:p>
          <a:p>
            <a:pPr marL="0" indent="0" algn="r" rtl="1">
              <a:buNone/>
            </a:pPr>
            <a:r>
              <a:rPr lang="ar-EG" sz="4000" dirty="0" smtClean="0">
                <a:solidFill>
                  <a:srgbClr val="C00000"/>
                </a:solidFill>
              </a:rPr>
              <a:t>من جهه الاهداف متوسطة الاجل:</a:t>
            </a:r>
          </a:p>
          <a:p>
            <a:pPr marL="0" indent="0" algn="r" rtl="1">
              <a:buNone/>
            </a:pPr>
            <a:r>
              <a:rPr lang="ar-EG" sz="4000" dirty="0" smtClean="0"/>
              <a:t>يقصد بها النتائج التي يتوقع حدوثها في المدي المتوسط.</a:t>
            </a:r>
          </a:p>
          <a:p>
            <a:pPr marL="0" indent="0" algn="r" rtl="1">
              <a:buNone/>
            </a:pPr>
            <a:r>
              <a:rPr lang="ar-EG" sz="4000" dirty="0" smtClean="0">
                <a:solidFill>
                  <a:srgbClr val="C00000"/>
                </a:solidFill>
              </a:rPr>
              <a:t>من جهه الاهداف الطلوب تحقيقة علي المدي القصير .</a:t>
            </a:r>
          </a:p>
          <a:p>
            <a:pPr marL="0" indent="0" algn="r" rtl="1">
              <a:buNone/>
            </a:pPr>
            <a:r>
              <a:rPr lang="ar-EG" sz="4000" dirty="0" smtClean="0">
                <a:solidFill>
                  <a:schemeClr val="tx1">
                    <a:lumMod val="95000"/>
                    <a:lumOff val="5000"/>
                  </a:schemeClr>
                </a:solidFill>
              </a:rPr>
              <a:t>وهوما يعرف بالهدف التكتيكي.</a:t>
            </a:r>
            <a:endParaRPr lang="en-US" sz="4000" dirty="0">
              <a:solidFill>
                <a:schemeClr val="tx1">
                  <a:lumMod val="95000"/>
                  <a:lumOff val="5000"/>
                </a:schemeClr>
              </a:solidFill>
            </a:endParaRPr>
          </a:p>
        </p:txBody>
      </p:sp>
    </p:spTree>
    <p:extLst>
      <p:ext uri="{BB962C8B-B14F-4D97-AF65-F5344CB8AC3E}">
        <p14:creationId xmlns:p14="http://schemas.microsoft.com/office/powerpoint/2010/main" val="2624648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rgbClr val="0070C0"/>
          </a:solidFill>
        </p:spPr>
        <p:txBody>
          <a:bodyPr/>
          <a:lstStyle/>
          <a:p>
            <a:r>
              <a:rPr lang="ar-EG" dirty="0" smtClean="0">
                <a:solidFill>
                  <a:srgbClr val="FFFF00"/>
                </a:solidFill>
              </a:rPr>
              <a:t>مزايا اهميه وضع الاهداف</a:t>
            </a:r>
            <a:endParaRPr lang="en-US" dirty="0">
              <a:solidFill>
                <a:srgbClr val="FFFF00"/>
              </a:solidFill>
            </a:endParaRPr>
          </a:p>
        </p:txBody>
      </p:sp>
      <p:sp>
        <p:nvSpPr>
          <p:cNvPr id="3" name="Content Placeholder 2"/>
          <p:cNvSpPr>
            <a:spLocks noGrp="1"/>
          </p:cNvSpPr>
          <p:nvPr>
            <p:ph sz="quarter" idx="1"/>
          </p:nvPr>
        </p:nvSpPr>
        <p:spPr>
          <a:xfrm>
            <a:off x="0" y="990600"/>
            <a:ext cx="9144000" cy="5867400"/>
          </a:xfrm>
          <a:solidFill>
            <a:srgbClr val="002060"/>
          </a:solidFill>
        </p:spPr>
        <p:txBody>
          <a:bodyPr>
            <a:normAutofit fontScale="92500" lnSpcReduction="10000"/>
          </a:bodyPr>
          <a:lstStyle/>
          <a:p>
            <a:pPr marL="0" indent="0" algn="r" rtl="1">
              <a:buNone/>
            </a:pPr>
            <a:r>
              <a:rPr lang="ar-EG" sz="3600" dirty="0" smtClean="0">
                <a:solidFill>
                  <a:srgbClr val="FF0000"/>
                </a:solidFill>
              </a:rPr>
              <a:t>1ـ تعد الاهداف من اهم عناصر الاهداف.</a:t>
            </a:r>
          </a:p>
          <a:p>
            <a:pPr marL="0" indent="0" algn="r" rtl="1">
              <a:buNone/>
            </a:pPr>
            <a:r>
              <a:rPr lang="ar-EG" sz="3600" dirty="0" smtClean="0">
                <a:solidFill>
                  <a:srgbClr val="FF0000"/>
                </a:solidFill>
              </a:rPr>
              <a:t>2ـ تعد الاهداف مرشدا لاتخاذ القرارات مما يؤدي في النهاية الي ارتباط القرارات بالاهداف..</a:t>
            </a:r>
          </a:p>
          <a:p>
            <a:pPr marL="0" indent="0" algn="r" rtl="1">
              <a:buNone/>
            </a:pPr>
            <a:r>
              <a:rPr lang="ar-EG" sz="3600" dirty="0" smtClean="0">
                <a:solidFill>
                  <a:srgbClr val="FF0000"/>
                </a:solidFill>
              </a:rPr>
              <a:t>3ـ تساعد المستويات العليا من الاهداف لوضع الاهداف العريضة لتمهد صياغة الاهداف الفرعية.</a:t>
            </a:r>
          </a:p>
          <a:p>
            <a:pPr marL="0" indent="0" algn="r" rtl="1">
              <a:buNone/>
            </a:pPr>
            <a:r>
              <a:rPr lang="ar-EG" sz="3600" dirty="0" smtClean="0">
                <a:solidFill>
                  <a:srgbClr val="FF0000"/>
                </a:solidFill>
              </a:rPr>
              <a:t>4ـتحديد مراكز المسؤليه من خلال ادارات وافراد محدديين لتحديد مسؤليه كلا منهم بناء علي الاهداف المطلوب تحقيقها.</a:t>
            </a:r>
          </a:p>
          <a:p>
            <a:pPr marL="0" indent="0" algn="r" rtl="1">
              <a:buNone/>
            </a:pPr>
            <a:r>
              <a:rPr lang="ar-EG" sz="3600" dirty="0" smtClean="0">
                <a:solidFill>
                  <a:srgbClr val="FF0000"/>
                </a:solidFill>
              </a:rPr>
              <a:t>5ـ تفويض السلطة.</a:t>
            </a:r>
          </a:p>
          <a:p>
            <a:pPr marL="0" indent="0" algn="r" rtl="1">
              <a:buNone/>
            </a:pPr>
            <a:r>
              <a:rPr lang="ar-EG" sz="3600" dirty="0" smtClean="0">
                <a:solidFill>
                  <a:srgbClr val="FF0000"/>
                </a:solidFill>
              </a:rPr>
              <a:t>6ـ تسهم الاهداف في بيان نوعية العلاقات الداخلية والخارجية .</a:t>
            </a:r>
          </a:p>
          <a:p>
            <a:pPr marL="0" indent="0" algn="r" rtl="1">
              <a:buNone/>
            </a:pPr>
            <a:r>
              <a:rPr lang="ar-EG" sz="3600" dirty="0" smtClean="0">
                <a:solidFill>
                  <a:srgbClr val="FF0000"/>
                </a:solidFill>
              </a:rPr>
              <a:t>7ـ معايير القياس.</a:t>
            </a:r>
          </a:p>
          <a:p>
            <a:pPr marL="0" indent="0" algn="r" rtl="1">
              <a:buNone/>
            </a:pPr>
            <a:r>
              <a:rPr lang="ar-EG" sz="3600" dirty="0" smtClean="0">
                <a:solidFill>
                  <a:srgbClr val="FF0000"/>
                </a:solidFill>
              </a:rPr>
              <a:t>8ـ التقييم .</a:t>
            </a:r>
          </a:p>
        </p:txBody>
      </p:sp>
    </p:spTree>
    <p:extLst>
      <p:ext uri="{BB962C8B-B14F-4D97-AF65-F5344CB8AC3E}">
        <p14:creationId xmlns:p14="http://schemas.microsoft.com/office/powerpoint/2010/main" val="32542372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chemeClr val="accent2">
              <a:lumMod val="20000"/>
              <a:lumOff val="80000"/>
            </a:schemeClr>
          </a:solidFill>
        </p:spPr>
        <p:txBody>
          <a:bodyPr>
            <a:normAutofit fontScale="90000"/>
          </a:bodyPr>
          <a:lstStyle/>
          <a:p>
            <a:pPr algn="r" rtl="1"/>
            <a:r>
              <a:rPr lang="ar-EG" dirty="0" smtClean="0">
                <a:solidFill>
                  <a:srgbClr val="FF0000"/>
                </a:solidFill>
              </a:rPr>
              <a:t>الاعتبارات الواجب مراعاتها عند صياغة الاهداف في اطار عمليه التخطيط الاستراتيجيي</a:t>
            </a:r>
            <a:endParaRPr lang="en-US" dirty="0">
              <a:solidFill>
                <a:srgbClr val="FF0000"/>
              </a:solidFill>
            </a:endParaRPr>
          </a:p>
        </p:txBody>
      </p:sp>
      <p:sp>
        <p:nvSpPr>
          <p:cNvPr id="3" name="Content Placeholder 2"/>
          <p:cNvSpPr>
            <a:spLocks noGrp="1"/>
          </p:cNvSpPr>
          <p:nvPr>
            <p:ph sz="quarter" idx="1"/>
          </p:nvPr>
        </p:nvSpPr>
        <p:spPr>
          <a:xfrm>
            <a:off x="-30708" y="1295400"/>
            <a:ext cx="9174707" cy="5791200"/>
          </a:xfrm>
          <a:solidFill>
            <a:schemeClr val="accent1">
              <a:lumMod val="50000"/>
            </a:schemeClr>
          </a:solidFill>
        </p:spPr>
        <p:txBody>
          <a:bodyPr/>
          <a:lstStyle/>
          <a:p>
            <a:pPr marL="0" indent="0" algn="r" rtl="1">
              <a:buNone/>
            </a:pPr>
            <a:r>
              <a:rPr lang="ar-EG" sz="6000" dirty="0" smtClean="0">
                <a:solidFill>
                  <a:srgbClr val="FFC000"/>
                </a:solidFill>
              </a:rPr>
              <a:t>1ـ قابلية القياس.</a:t>
            </a:r>
          </a:p>
          <a:p>
            <a:pPr marL="0" indent="0" algn="r" rtl="1">
              <a:buNone/>
            </a:pPr>
            <a:r>
              <a:rPr lang="ar-EG" sz="4800" dirty="0" smtClean="0">
                <a:solidFill>
                  <a:srgbClr val="FFFF00"/>
                </a:solidFill>
              </a:rPr>
              <a:t>2ـ الوضوح والبساطة .</a:t>
            </a:r>
          </a:p>
          <a:p>
            <a:pPr marL="0" indent="0" algn="r" rtl="1">
              <a:buNone/>
            </a:pPr>
            <a:r>
              <a:rPr lang="ar-EG" sz="6000" dirty="0" smtClean="0">
                <a:solidFill>
                  <a:srgbClr val="FFFF00"/>
                </a:solidFill>
              </a:rPr>
              <a:t>3ـ الموضوعية والواقعية .</a:t>
            </a:r>
          </a:p>
          <a:p>
            <a:pPr marL="0" indent="0" algn="r" rtl="1">
              <a:buNone/>
            </a:pPr>
            <a:r>
              <a:rPr lang="ar-EG" sz="6000" dirty="0" smtClean="0">
                <a:solidFill>
                  <a:srgbClr val="FFFF00"/>
                </a:solidFill>
              </a:rPr>
              <a:t>4ـ الارتباط  بعنصر الزمن .</a:t>
            </a:r>
          </a:p>
          <a:p>
            <a:pPr marL="0" indent="0" algn="r" rtl="1">
              <a:buNone/>
            </a:pPr>
            <a:r>
              <a:rPr lang="ar-EG" sz="6000" dirty="0" smtClean="0">
                <a:solidFill>
                  <a:srgbClr val="FFFF00"/>
                </a:solidFill>
              </a:rPr>
              <a:t>5ـ قابلية الفهم .</a:t>
            </a:r>
            <a:endParaRPr lang="en-US" sz="6000" dirty="0">
              <a:solidFill>
                <a:srgbClr val="FFFF00"/>
              </a:solidFill>
            </a:endParaRPr>
          </a:p>
        </p:txBody>
      </p:sp>
    </p:spTree>
    <p:extLst>
      <p:ext uri="{BB962C8B-B14F-4D97-AF65-F5344CB8AC3E}">
        <p14:creationId xmlns:p14="http://schemas.microsoft.com/office/powerpoint/2010/main" val="3542770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0" y="1295401"/>
            <a:ext cx="4572000" cy="961574"/>
          </a:xfrm>
          <a:solidFill>
            <a:srgbClr val="7030A0"/>
          </a:solidFill>
        </p:spPr>
        <p:txBody>
          <a:bodyPr/>
          <a:lstStyle/>
          <a:p>
            <a:pPr algn="r" rtl="1"/>
            <a:r>
              <a:rPr lang="ar-EG" sz="6000" dirty="0" smtClean="0"/>
              <a:t>الهدف</a:t>
            </a:r>
            <a:endParaRPr lang="en-US" sz="6000" dirty="0"/>
          </a:p>
        </p:txBody>
      </p:sp>
      <p:sp>
        <p:nvSpPr>
          <p:cNvPr id="3" name="Text Placeholder 2"/>
          <p:cNvSpPr>
            <a:spLocks noGrp="1"/>
          </p:cNvSpPr>
          <p:nvPr>
            <p:ph type="body" sz="half" idx="3"/>
          </p:nvPr>
        </p:nvSpPr>
        <p:spPr>
          <a:xfrm>
            <a:off x="4572000" y="1295400"/>
            <a:ext cx="4572000" cy="960120"/>
          </a:xfrm>
          <a:solidFill>
            <a:srgbClr val="00B050"/>
          </a:solidFill>
        </p:spPr>
        <p:txBody>
          <a:bodyPr/>
          <a:lstStyle/>
          <a:p>
            <a:pPr algn="r" rtl="1"/>
            <a:r>
              <a:rPr lang="ar-EG" sz="6000" dirty="0" smtClean="0"/>
              <a:t>الرساله</a:t>
            </a:r>
            <a:endParaRPr lang="en-US" sz="6000" dirty="0"/>
          </a:p>
        </p:txBody>
      </p:sp>
      <p:sp>
        <p:nvSpPr>
          <p:cNvPr id="4" name="Content Placeholder 3"/>
          <p:cNvSpPr>
            <a:spLocks noGrp="1"/>
          </p:cNvSpPr>
          <p:nvPr>
            <p:ph sz="quarter" idx="2"/>
          </p:nvPr>
        </p:nvSpPr>
        <p:spPr>
          <a:xfrm>
            <a:off x="0" y="2286000"/>
            <a:ext cx="4495800" cy="4572000"/>
          </a:xfrm>
          <a:solidFill>
            <a:srgbClr val="FF0000"/>
          </a:solidFill>
        </p:spPr>
        <p:txBody>
          <a:bodyPr>
            <a:normAutofit/>
          </a:bodyPr>
          <a:lstStyle/>
          <a:p>
            <a:pPr marL="0" indent="0" algn="r" rtl="1">
              <a:buNone/>
            </a:pPr>
            <a:r>
              <a:rPr lang="ar-EG" sz="4000" dirty="0" smtClean="0"/>
              <a:t>الاهداف فهي محددة وملموسة ويمكن التأكد من تحقيقها وقياس مدي نجاح المؤسسة الجامعية في الوصول اليها فهي تحدد ما يمكن انجازة وتحقيقة وتوقيت تحقيقة .</a:t>
            </a:r>
            <a:endParaRPr lang="en-US" sz="4000" dirty="0"/>
          </a:p>
        </p:txBody>
      </p:sp>
      <p:sp>
        <p:nvSpPr>
          <p:cNvPr id="5" name="Content Placeholder 4"/>
          <p:cNvSpPr>
            <a:spLocks noGrp="1"/>
          </p:cNvSpPr>
          <p:nvPr>
            <p:ph sz="quarter" idx="4"/>
          </p:nvPr>
        </p:nvSpPr>
        <p:spPr>
          <a:xfrm>
            <a:off x="4495801" y="2286000"/>
            <a:ext cx="4634345" cy="4572000"/>
          </a:xfrm>
          <a:solidFill>
            <a:srgbClr val="FFFF00"/>
          </a:solidFill>
        </p:spPr>
        <p:txBody>
          <a:bodyPr>
            <a:normAutofit/>
          </a:bodyPr>
          <a:lstStyle/>
          <a:p>
            <a:pPr marL="0" indent="0" algn="r" rtl="1">
              <a:buNone/>
            </a:pPr>
            <a:r>
              <a:rPr lang="ar-EG" sz="4400" dirty="0" smtClean="0"/>
              <a:t>تتسم الرساله بأنها فلسفية وغير محددة ولا يمكن قياسها قياسا مباشرا.</a:t>
            </a:r>
            <a:endParaRPr lang="en-US" sz="4400" dirty="0"/>
          </a:p>
        </p:txBody>
      </p:sp>
      <p:sp>
        <p:nvSpPr>
          <p:cNvPr id="6" name="Title 5"/>
          <p:cNvSpPr>
            <a:spLocks noGrp="1"/>
          </p:cNvSpPr>
          <p:nvPr>
            <p:ph type="title"/>
          </p:nvPr>
        </p:nvSpPr>
        <p:spPr>
          <a:xfrm>
            <a:off x="0" y="0"/>
            <a:ext cx="9144000" cy="1295400"/>
          </a:xfrm>
          <a:solidFill>
            <a:srgbClr val="FF0000"/>
          </a:solidFill>
        </p:spPr>
        <p:txBody>
          <a:bodyPr>
            <a:normAutofit/>
          </a:bodyPr>
          <a:lstStyle/>
          <a:p>
            <a:pPr algn="r" rtl="1"/>
            <a:r>
              <a:rPr lang="ar-EG" sz="7200" dirty="0" smtClean="0">
                <a:solidFill>
                  <a:schemeClr val="accent2">
                    <a:lumMod val="40000"/>
                    <a:lumOff val="60000"/>
                  </a:schemeClr>
                </a:solidFill>
              </a:rPr>
              <a:t>الفرق بين الرساله والهدف </a:t>
            </a:r>
            <a:endParaRPr lang="en-US" sz="7200" dirty="0">
              <a:solidFill>
                <a:schemeClr val="accent2">
                  <a:lumMod val="40000"/>
                  <a:lumOff val="60000"/>
                </a:schemeClr>
              </a:solidFill>
            </a:endParaRPr>
          </a:p>
        </p:txBody>
      </p:sp>
    </p:spTree>
    <p:extLst>
      <p:ext uri="{BB962C8B-B14F-4D97-AF65-F5344CB8AC3E}">
        <p14:creationId xmlns:p14="http://schemas.microsoft.com/office/powerpoint/2010/main" val="4113103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7030A0"/>
          </a:solidFill>
        </p:spPr>
        <p:txBody>
          <a:bodyPr>
            <a:normAutofit/>
          </a:bodyPr>
          <a:lstStyle/>
          <a:p>
            <a:r>
              <a:rPr lang="ar-EG" sz="4400" dirty="0" smtClean="0"/>
              <a:t>مقدمة</a:t>
            </a:r>
            <a:endParaRPr lang="en-US" sz="4400" dirty="0"/>
          </a:p>
        </p:txBody>
      </p:sp>
      <p:sp>
        <p:nvSpPr>
          <p:cNvPr id="3" name="Content Placeholder 2"/>
          <p:cNvSpPr>
            <a:spLocks noGrp="1"/>
          </p:cNvSpPr>
          <p:nvPr>
            <p:ph sz="quarter" idx="1"/>
          </p:nvPr>
        </p:nvSpPr>
        <p:spPr>
          <a:xfrm>
            <a:off x="0" y="1295400"/>
            <a:ext cx="9144000" cy="5562600"/>
          </a:xfrm>
          <a:solidFill>
            <a:schemeClr val="accent1">
              <a:lumMod val="60000"/>
              <a:lumOff val="40000"/>
            </a:schemeClr>
          </a:solidFill>
        </p:spPr>
        <p:txBody>
          <a:bodyPr>
            <a:noAutofit/>
          </a:bodyPr>
          <a:lstStyle/>
          <a:p>
            <a:pPr marL="0" indent="0" algn="r">
              <a:buNone/>
            </a:pPr>
            <a:r>
              <a:rPr lang="ar-EG" sz="5400" dirty="0" smtClean="0"/>
              <a:t>تتعدد الرؤي التي يتم النظر من خلالها الي التخطيط الاستراتيجي وبالتالي قد يدرك البعض مفهوم التخطيط الاستراتيجيي بطرق مختلفة وبالتالي يمكن عرض بعض وجهات النظر حول مفهوم التخطيط الاستراتيجيي</a:t>
            </a:r>
            <a:endParaRPr lang="en-US" sz="5400" dirty="0"/>
          </a:p>
        </p:txBody>
      </p:sp>
    </p:spTree>
    <p:extLst>
      <p:ext uri="{BB962C8B-B14F-4D97-AF65-F5344CB8AC3E}">
        <p14:creationId xmlns:p14="http://schemas.microsoft.com/office/powerpoint/2010/main" val="227351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990600"/>
          </a:xfrm>
          <a:solidFill>
            <a:schemeClr val="accent2">
              <a:lumMod val="60000"/>
              <a:lumOff val="40000"/>
            </a:schemeClr>
          </a:solidFill>
        </p:spPr>
        <p:txBody>
          <a:bodyPr/>
          <a:lstStyle/>
          <a:p>
            <a:pPr algn="r" rtl="1"/>
            <a:r>
              <a:rPr lang="ar-EG" dirty="0" smtClean="0"/>
              <a:t>3ـ الرؤيه</a:t>
            </a:r>
            <a:endParaRPr lang="en-US" dirty="0"/>
          </a:p>
        </p:txBody>
      </p:sp>
      <p:sp>
        <p:nvSpPr>
          <p:cNvPr id="8" name="Content Placeholder 7"/>
          <p:cNvSpPr>
            <a:spLocks noGrp="1"/>
          </p:cNvSpPr>
          <p:nvPr>
            <p:ph sz="quarter" idx="1"/>
          </p:nvPr>
        </p:nvSpPr>
        <p:spPr>
          <a:xfrm>
            <a:off x="0" y="990600"/>
            <a:ext cx="9144000" cy="5867400"/>
          </a:xfrm>
          <a:solidFill>
            <a:srgbClr val="00B0F0"/>
          </a:solidFill>
        </p:spPr>
        <p:txBody>
          <a:bodyPr>
            <a:normAutofit/>
          </a:bodyPr>
          <a:lstStyle/>
          <a:p>
            <a:pPr marL="0" indent="0" algn="r" rtl="1">
              <a:buNone/>
            </a:pPr>
            <a:r>
              <a:rPr lang="ar-EG" sz="6000" dirty="0" smtClean="0">
                <a:solidFill>
                  <a:srgbClr val="C00000"/>
                </a:solidFill>
              </a:rPr>
              <a:t>المفهوم:ـ</a:t>
            </a:r>
          </a:p>
          <a:p>
            <a:pPr marL="0" indent="0" algn="r" rtl="1">
              <a:buNone/>
            </a:pPr>
            <a:r>
              <a:rPr lang="ar-EG" sz="6000" dirty="0" smtClean="0"/>
              <a:t>الحاله المستقبلية المرغوبة للمؤسسة الجامعية فهي تخصها وحدها وتمثل الصورة المميزة التي ينبغي ان تكون وتحفز الاعضاء علي االعمل وتعكس القيم المحورية للمؤسسسة.</a:t>
            </a:r>
            <a:endParaRPr lang="en-US" sz="6000" dirty="0"/>
          </a:p>
        </p:txBody>
      </p:sp>
    </p:spTree>
    <p:extLst>
      <p:ext uri="{BB962C8B-B14F-4D97-AF65-F5344CB8AC3E}">
        <p14:creationId xmlns:p14="http://schemas.microsoft.com/office/powerpoint/2010/main" val="1569138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chemeClr val="accent3">
              <a:lumMod val="75000"/>
            </a:schemeClr>
          </a:solidFill>
        </p:spPr>
        <p:txBody>
          <a:bodyPr>
            <a:noAutofit/>
          </a:bodyPr>
          <a:lstStyle/>
          <a:p>
            <a:pPr algn="r" rtl="1"/>
            <a:r>
              <a:rPr lang="ar-EG" sz="4400" dirty="0" smtClean="0">
                <a:solidFill>
                  <a:srgbClr val="00B0F0"/>
                </a:solidFill>
              </a:rPr>
              <a:t>الارشادات التي يجب مراعاتها عند صياغة الرؤية الخاصة بالمؤسسة الجامعية</a:t>
            </a:r>
            <a:endParaRPr lang="en-US" sz="4400" dirty="0">
              <a:solidFill>
                <a:srgbClr val="00B0F0"/>
              </a:solidFill>
            </a:endParaRPr>
          </a:p>
        </p:txBody>
      </p:sp>
      <p:sp>
        <p:nvSpPr>
          <p:cNvPr id="3" name="Content Placeholder 2"/>
          <p:cNvSpPr>
            <a:spLocks noGrp="1"/>
          </p:cNvSpPr>
          <p:nvPr>
            <p:ph sz="quarter" idx="1"/>
          </p:nvPr>
        </p:nvSpPr>
        <p:spPr>
          <a:xfrm>
            <a:off x="0" y="1295400"/>
            <a:ext cx="9144000" cy="5562600"/>
          </a:xfrm>
          <a:solidFill>
            <a:schemeClr val="accent2">
              <a:lumMod val="60000"/>
              <a:lumOff val="40000"/>
            </a:schemeClr>
          </a:solidFill>
        </p:spPr>
        <p:txBody>
          <a:bodyPr>
            <a:normAutofit/>
          </a:bodyPr>
          <a:lstStyle/>
          <a:p>
            <a:pPr algn="r" rtl="1"/>
            <a:r>
              <a:rPr lang="ar-EG" sz="3200" dirty="0" smtClean="0"/>
              <a:t>تجسيد الرؤية للادارة العليا للامور التي تشكل جوانب تميز المؤسسه الجامعية.</a:t>
            </a:r>
          </a:p>
          <a:p>
            <a:pPr algn="r" rtl="1"/>
            <a:r>
              <a:rPr lang="ar-EG" sz="3200" dirty="0" smtClean="0"/>
              <a:t>التنبؤ بالمستقبل.</a:t>
            </a:r>
          </a:p>
          <a:p>
            <a:pPr algn="r" rtl="1"/>
            <a:r>
              <a:rPr lang="ar-EG" sz="3200" dirty="0" smtClean="0"/>
              <a:t>ان تتضمن رؤية الادارة العليا ايضا تصورا عقليا للمستقبل الممكن والمرغوب بالنسبه للمشهد التعليمي الاوسع الخاص بالمجتمع عموما.</a:t>
            </a:r>
          </a:p>
          <a:p>
            <a:pPr algn="r" rtl="1"/>
            <a:r>
              <a:rPr lang="ar-EG" sz="3200" dirty="0" smtClean="0"/>
              <a:t>تتضمن رؤية الادارة العليا تصورا عقليا من خلال تحقيق المستقبل المرغوب.</a:t>
            </a:r>
          </a:p>
          <a:p>
            <a:pPr algn="r" rtl="1"/>
            <a:r>
              <a:rPr lang="ar-EG" sz="3200" dirty="0" smtClean="0"/>
              <a:t>ان يعكس كل جانب من جوانب رؤية المؤسسة الجامعيه مثل طبيعة الانسان ,وهدف التدريس , وادوار الحكومة والاسرة في التدريس,ومداخل التعليم والتعلم,ومداخل ادارة التغيير .</a:t>
            </a:r>
            <a:endParaRPr lang="en-US" sz="3200" dirty="0"/>
          </a:p>
        </p:txBody>
      </p:sp>
    </p:spTree>
    <p:extLst>
      <p:ext uri="{BB962C8B-B14F-4D97-AF65-F5344CB8AC3E}">
        <p14:creationId xmlns:p14="http://schemas.microsoft.com/office/powerpoint/2010/main" val="515670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rgbClr val="00B0F0"/>
          </a:solidFill>
        </p:spPr>
        <p:txBody>
          <a:bodyPr>
            <a:normAutofit/>
          </a:bodyPr>
          <a:lstStyle/>
          <a:p>
            <a:pPr rtl="1"/>
            <a:r>
              <a:rPr lang="ar-EG" sz="4800" dirty="0" smtClean="0">
                <a:solidFill>
                  <a:srgbClr val="FF0000"/>
                </a:solidFill>
              </a:rPr>
              <a:t>تتعدد تعريفات الاستراتيجيه</a:t>
            </a:r>
            <a:endParaRPr lang="en-US" sz="4800" dirty="0">
              <a:solidFill>
                <a:srgbClr val="FF0000"/>
              </a:solidFill>
            </a:endParaRPr>
          </a:p>
        </p:txBody>
      </p:sp>
      <p:sp>
        <p:nvSpPr>
          <p:cNvPr id="3" name="Content Placeholder 2"/>
          <p:cNvSpPr>
            <a:spLocks noGrp="1"/>
          </p:cNvSpPr>
          <p:nvPr>
            <p:ph sz="quarter" idx="1"/>
          </p:nvPr>
        </p:nvSpPr>
        <p:spPr>
          <a:xfrm>
            <a:off x="0" y="1295400"/>
            <a:ext cx="9144000" cy="5562600"/>
          </a:xfrm>
          <a:solidFill>
            <a:srgbClr val="0070C0"/>
          </a:solidFill>
        </p:spPr>
        <p:txBody>
          <a:bodyPr/>
          <a:lstStyle/>
          <a:p>
            <a:pPr algn="r" rtl="1"/>
            <a:r>
              <a:rPr lang="ar-EG" sz="4000" dirty="0" smtClean="0"/>
              <a:t>1ـ تصور للرؤي المستقبليه الخاصة بالمؤسسه.</a:t>
            </a:r>
          </a:p>
          <a:p>
            <a:pPr algn="r" rtl="1"/>
            <a:r>
              <a:rPr lang="ar-EG" sz="3600" dirty="0" smtClean="0"/>
              <a:t>2ـ خطط المؤسسة وانشطتها التي يتم وضعها علي المدي الطويل بطريقة تضمن التوافق بين رساله المؤسسه واهدافها .</a:t>
            </a:r>
          </a:p>
          <a:p>
            <a:pPr algn="r" rtl="1"/>
            <a:r>
              <a:rPr lang="ar-EG" sz="3200" dirty="0" smtClean="0"/>
              <a:t>3ـ ما هي الا وسيله لتحقيق رساله المؤسسه في المجتمع.</a:t>
            </a:r>
          </a:p>
          <a:p>
            <a:pPr algn="r" rtl="1"/>
            <a:r>
              <a:rPr lang="ar-EG" sz="3200" dirty="0" smtClean="0"/>
              <a:t>4ـ هي المرحله الاساسيه في تطبيقها او يطلق عليها مرحله صياغة الاستراتيجيه التي تعد المجال الاول لاهتمام التخطيط الاستراتيجيي.</a:t>
            </a:r>
          </a:p>
          <a:p>
            <a:pPr algn="r" rtl="1"/>
            <a:r>
              <a:rPr lang="ar-EG" sz="3200" dirty="0" smtClean="0"/>
              <a:t>الادارة الاستراتيجية تساوي التفكير الاستراتيجيي\التخطيط الاستراتيجيي :تنفيذ الاستراتيجييه.</a:t>
            </a:r>
            <a:endParaRPr lang="en-US" sz="3200" dirty="0"/>
          </a:p>
        </p:txBody>
      </p:sp>
    </p:spTree>
    <p:extLst>
      <p:ext uri="{BB962C8B-B14F-4D97-AF65-F5344CB8AC3E}">
        <p14:creationId xmlns:p14="http://schemas.microsoft.com/office/powerpoint/2010/main" val="1863668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chemeClr val="accent2">
              <a:lumMod val="75000"/>
            </a:schemeClr>
          </a:solidFill>
        </p:spPr>
        <p:txBody>
          <a:bodyPr>
            <a:normAutofit/>
          </a:bodyPr>
          <a:lstStyle/>
          <a:p>
            <a:pPr rtl="1"/>
            <a:r>
              <a:rPr lang="ar-EG" sz="6000" dirty="0" smtClean="0">
                <a:solidFill>
                  <a:schemeClr val="accent1">
                    <a:lumMod val="20000"/>
                    <a:lumOff val="80000"/>
                  </a:schemeClr>
                </a:solidFill>
              </a:rPr>
              <a:t>خطوات التخطيط الاستراتيجيي</a:t>
            </a:r>
            <a:endParaRPr lang="en-US" sz="6000" dirty="0">
              <a:solidFill>
                <a:schemeClr val="accent1">
                  <a:lumMod val="20000"/>
                  <a:lumOff val="80000"/>
                </a:schemeClr>
              </a:solidFill>
            </a:endParaRPr>
          </a:p>
        </p:txBody>
      </p:sp>
      <p:sp>
        <p:nvSpPr>
          <p:cNvPr id="3" name="Content Placeholder 2"/>
          <p:cNvSpPr>
            <a:spLocks noGrp="1"/>
          </p:cNvSpPr>
          <p:nvPr>
            <p:ph sz="quarter" idx="1"/>
          </p:nvPr>
        </p:nvSpPr>
        <p:spPr>
          <a:xfrm>
            <a:off x="0" y="1447800"/>
            <a:ext cx="9144000" cy="5410200"/>
          </a:xfrm>
          <a:solidFill>
            <a:srgbClr val="92D050"/>
          </a:solidFill>
        </p:spPr>
        <p:txBody>
          <a:bodyPr>
            <a:normAutofit lnSpcReduction="10000"/>
          </a:bodyPr>
          <a:lstStyle/>
          <a:p>
            <a:pPr marL="0" indent="0" algn="r" rtl="1">
              <a:buNone/>
            </a:pPr>
            <a:r>
              <a:rPr lang="ar-EG" sz="3600" dirty="0" smtClean="0"/>
              <a:t>1ـ اختيار رساله المؤسسه الجامعيه واهدافها الرئيسيه.</a:t>
            </a:r>
          </a:p>
          <a:p>
            <a:pPr marL="0" indent="0" algn="r" rtl="1">
              <a:buNone/>
            </a:pPr>
            <a:r>
              <a:rPr lang="ar-EG" sz="3600" dirty="0" smtClean="0"/>
              <a:t>2ـ تحليل البيئة الخارجية للمؤسسه لتحديد الفرص المتاحة وعوامل التهديد المحتمله .</a:t>
            </a:r>
          </a:p>
          <a:p>
            <a:pPr marL="0" indent="0" algn="r" rtl="1">
              <a:buNone/>
            </a:pPr>
            <a:r>
              <a:rPr lang="ar-EG" sz="3600" dirty="0" smtClean="0"/>
              <a:t>3ـتحليل بيئة التشغيل الداخليه للمؤسسه للتعرف علي نقاط القوة والضعف.</a:t>
            </a:r>
          </a:p>
          <a:p>
            <a:pPr marL="0" indent="0" algn="r" rtl="1">
              <a:buNone/>
            </a:pPr>
            <a:r>
              <a:rPr lang="ar-EG" sz="3600" dirty="0" smtClean="0"/>
              <a:t>4ـاختيار الاستراتيجيات التي تقوم علي نقاط القوة و معالجة جوانبالضعف بهدف اغتنام الفرص ومواجهة التهديدات خارج المؤسسة .</a:t>
            </a:r>
          </a:p>
          <a:p>
            <a:pPr marL="0" indent="0" algn="r" rtl="1">
              <a:buNone/>
            </a:pPr>
            <a:r>
              <a:rPr lang="ar-EG" sz="3600" dirty="0" smtClean="0"/>
              <a:t>5ـتنفيذ  الاستراتيجيه.</a:t>
            </a:r>
            <a:endParaRPr lang="en-US" sz="3600" dirty="0"/>
          </a:p>
        </p:txBody>
      </p:sp>
    </p:spTree>
    <p:extLst>
      <p:ext uri="{BB962C8B-B14F-4D97-AF65-F5344CB8AC3E}">
        <p14:creationId xmlns:p14="http://schemas.microsoft.com/office/powerpoint/2010/main" val="37188802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rgbClr val="7030A0"/>
          </a:solidFill>
        </p:spPr>
        <p:txBody>
          <a:bodyPr>
            <a:normAutofit/>
          </a:bodyPr>
          <a:lstStyle/>
          <a:p>
            <a:pPr algn="r" rtl="1"/>
            <a:r>
              <a:rPr lang="ar-EG" sz="2800" dirty="0" smtClean="0">
                <a:solidFill>
                  <a:srgbClr val="FFFF00"/>
                </a:solidFill>
              </a:rPr>
              <a:t>الخطوط العريضة و الانشطة التفصيليه المتفق عليها في التخخطيط الاستراتيجيي</a:t>
            </a:r>
            <a:endParaRPr lang="en-US" sz="2800" dirty="0">
              <a:solidFill>
                <a:srgbClr val="FFFF00"/>
              </a:solidFill>
            </a:endParaRPr>
          </a:p>
        </p:txBody>
      </p:sp>
      <p:sp>
        <p:nvSpPr>
          <p:cNvPr id="3" name="Content Placeholder 2"/>
          <p:cNvSpPr>
            <a:spLocks noGrp="1"/>
          </p:cNvSpPr>
          <p:nvPr>
            <p:ph sz="quarter" idx="1"/>
          </p:nvPr>
        </p:nvSpPr>
        <p:spPr>
          <a:xfrm>
            <a:off x="0" y="1066800"/>
            <a:ext cx="9144000" cy="5791200"/>
          </a:xfrm>
          <a:solidFill>
            <a:schemeClr val="accent4">
              <a:lumMod val="60000"/>
              <a:lumOff val="40000"/>
            </a:schemeClr>
          </a:solidFill>
        </p:spPr>
        <p:txBody>
          <a:bodyPr>
            <a:normAutofit/>
          </a:bodyPr>
          <a:lstStyle/>
          <a:p>
            <a:pPr marL="0" indent="0" algn="r" rtl="1">
              <a:buNone/>
            </a:pPr>
            <a:r>
              <a:rPr lang="ar-EG" sz="3200" dirty="0" smtClean="0"/>
              <a:t>1ـ ظهور المقدمات المنطقيه للتخطيط.</a:t>
            </a:r>
          </a:p>
          <a:p>
            <a:pPr marL="0" indent="0" algn="r" rtl="1">
              <a:buNone/>
            </a:pPr>
            <a:r>
              <a:rPr lang="ar-EG" sz="3200" dirty="0" smtClean="0"/>
              <a:t>2ـ ايجاد قاعدة بيانات للتخطيط من خلال :ـ</a:t>
            </a:r>
          </a:p>
          <a:p>
            <a:pPr marL="0" indent="0" algn="r" rtl="1">
              <a:buNone/>
            </a:pPr>
            <a:r>
              <a:rPr lang="ar-EG" sz="3200" dirty="0" smtClean="0"/>
              <a:t>أـ مسح البيئة الداخلية للمؤسسة</a:t>
            </a:r>
          </a:p>
          <a:p>
            <a:pPr marL="0" indent="0" algn="r" rtl="1">
              <a:buNone/>
            </a:pPr>
            <a:r>
              <a:rPr lang="ar-EG" sz="3200" dirty="0" smtClean="0"/>
              <a:t>ب ـ مسح البيئة الخارجية للمؤسسة .</a:t>
            </a:r>
          </a:p>
          <a:p>
            <a:pPr marL="0" indent="0" algn="r" rtl="1">
              <a:buNone/>
            </a:pPr>
            <a:r>
              <a:rPr lang="ar-EG" sz="3200" dirty="0" smtClean="0"/>
              <a:t>3ـ توضيح القضايا الاستراتيجية والسياسات الرئيسية المتعلقة بها.</a:t>
            </a:r>
          </a:p>
          <a:p>
            <a:pPr marL="0" indent="0" algn="r" rtl="1">
              <a:buNone/>
            </a:pPr>
            <a:r>
              <a:rPr lang="ar-EG" sz="3200" dirty="0" smtClean="0"/>
              <a:t>4ـ ربط الاستراتيجيات بالقضايا الاستراتيجية.</a:t>
            </a:r>
          </a:p>
          <a:p>
            <a:pPr marL="0" indent="0" algn="r" rtl="1">
              <a:buNone/>
            </a:pPr>
            <a:r>
              <a:rPr lang="ar-EG" sz="3200" dirty="0" smtClean="0"/>
              <a:t>5ـ تحديد معايير الاداء وتطوير تنفيذ الخطة.</a:t>
            </a:r>
          </a:p>
          <a:p>
            <a:pPr marL="0" indent="0" algn="r" rtl="1">
              <a:buNone/>
            </a:pPr>
            <a:r>
              <a:rPr lang="ar-EG" sz="3200" dirty="0" smtClean="0"/>
              <a:t>6ـ المراجعة والتقويم والتغذية الراجعة من اجل زيادة كفاءة المؤسسة.</a:t>
            </a:r>
          </a:p>
          <a:p>
            <a:pPr marL="0" indent="0" algn="r" rtl="1">
              <a:buNone/>
            </a:pPr>
            <a:r>
              <a:rPr lang="ar-EG" sz="3200" dirty="0" smtClean="0"/>
              <a:t>7ـ تجديد الخطة في ضؤ عمليات التقويم .</a:t>
            </a:r>
            <a:endParaRPr lang="en-US" sz="3200" dirty="0"/>
          </a:p>
        </p:txBody>
      </p:sp>
    </p:spTree>
    <p:extLst>
      <p:ext uri="{BB962C8B-B14F-4D97-AF65-F5344CB8AC3E}">
        <p14:creationId xmlns:p14="http://schemas.microsoft.com/office/powerpoint/2010/main" val="19187277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a:solidFill>
            <a:srgbClr val="C00000"/>
          </a:solidFill>
        </p:spPr>
        <p:txBody>
          <a:bodyPr>
            <a:normAutofit/>
          </a:bodyPr>
          <a:lstStyle/>
          <a:p>
            <a:pPr algn="r" rtl="1"/>
            <a:r>
              <a:rPr lang="ar-EG" sz="4800" dirty="0" smtClean="0">
                <a:solidFill>
                  <a:srgbClr val="FFFF00"/>
                </a:solidFill>
              </a:rPr>
              <a:t>مفهوم تحليل البيئة الخارجيه </a:t>
            </a:r>
            <a:r>
              <a:rPr lang="ar-EG" sz="4800" dirty="0" smtClean="0">
                <a:solidFill>
                  <a:srgbClr val="FFFF00"/>
                </a:solidFill>
              </a:rPr>
              <a:t>للمؤسسه</a:t>
            </a:r>
            <a:endParaRPr lang="en-US" sz="4800" dirty="0">
              <a:solidFill>
                <a:srgbClr val="FFFF00"/>
              </a:solidFill>
            </a:endParaRPr>
          </a:p>
        </p:txBody>
      </p:sp>
      <p:sp>
        <p:nvSpPr>
          <p:cNvPr id="3" name="Content Placeholder 2"/>
          <p:cNvSpPr>
            <a:spLocks noGrp="1"/>
          </p:cNvSpPr>
          <p:nvPr>
            <p:ph sz="quarter" idx="1"/>
          </p:nvPr>
        </p:nvSpPr>
        <p:spPr>
          <a:xfrm>
            <a:off x="0" y="1219200"/>
            <a:ext cx="9144000" cy="5638800"/>
          </a:xfrm>
          <a:solidFill>
            <a:schemeClr val="accent1">
              <a:lumMod val="60000"/>
              <a:lumOff val="40000"/>
            </a:schemeClr>
          </a:solidFill>
        </p:spPr>
        <p:txBody>
          <a:bodyPr>
            <a:normAutofit/>
          </a:bodyPr>
          <a:lstStyle/>
          <a:p>
            <a:pPr marL="0" indent="0" algn="r" rtl="1">
              <a:buNone/>
            </a:pPr>
            <a:r>
              <a:rPr lang="ar-EG" sz="3600" dirty="0" smtClean="0"/>
              <a:t>هي تلك القوي والمتغيرات التي تحيط بمجال اعمال المؤسسه الجامعيه وانشطتها والتحكم فيها او السيطرة عليها ومن اهم عمليات التخطيط الاستراتيجيي دورة متابعة ومؤسسات اتعليم الجامعي والاحداث والاتجاهات التي تؤثر علئ داخليا وخارجيا عليها فان المؤسسات الجامعية تكون عرضة للانهيار اذا لم تسبق تلك التغيرات وتستعد لها وتكون جاهزة لتطوير شكلها الداخلي والخارجي وعلاقتها وهياكلها وتنظيماتها وعمليتها ويعد التحليل الاستراتيجيي الاداة الاكثر ملائمه لمواجهة المتغيرات بنجاح .فنجاح المؤسسة الجامعية في التكيف مع امتغيرات الداخلية والخارجية المسببه للتغيررات وتحليلها والافادة منها .</a:t>
            </a:r>
            <a:endParaRPr lang="en-US" sz="3600" dirty="0"/>
          </a:p>
        </p:txBody>
      </p:sp>
    </p:spTree>
    <p:extLst>
      <p:ext uri="{BB962C8B-B14F-4D97-AF65-F5344CB8AC3E}">
        <p14:creationId xmlns:p14="http://schemas.microsoft.com/office/powerpoint/2010/main" val="1343920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chemeClr val="accent5"/>
          </a:solidFill>
        </p:spPr>
        <p:txBody>
          <a:bodyPr>
            <a:normAutofit/>
          </a:bodyPr>
          <a:lstStyle/>
          <a:p>
            <a:pPr rtl="1"/>
            <a:r>
              <a:rPr lang="ar-EG" sz="4800" dirty="0" smtClean="0">
                <a:solidFill>
                  <a:srgbClr val="002060"/>
                </a:solidFill>
              </a:rPr>
              <a:t> اهميه تحليل البيئة الخارجيه </a:t>
            </a:r>
            <a:r>
              <a:rPr lang="ar-EG" sz="4800" dirty="0" smtClean="0">
                <a:solidFill>
                  <a:srgbClr val="002060"/>
                </a:solidFill>
              </a:rPr>
              <a:t>للمؤسسه</a:t>
            </a:r>
            <a:endParaRPr lang="en-US" sz="4800" dirty="0">
              <a:solidFill>
                <a:srgbClr val="002060"/>
              </a:solidFill>
            </a:endParaRPr>
          </a:p>
        </p:txBody>
      </p:sp>
      <p:sp>
        <p:nvSpPr>
          <p:cNvPr id="3" name="Content Placeholder 2"/>
          <p:cNvSpPr>
            <a:spLocks noGrp="1"/>
          </p:cNvSpPr>
          <p:nvPr>
            <p:ph sz="quarter" idx="1"/>
          </p:nvPr>
        </p:nvSpPr>
        <p:spPr>
          <a:xfrm>
            <a:off x="0" y="1066800"/>
            <a:ext cx="9144000" cy="5791200"/>
          </a:xfrm>
          <a:solidFill>
            <a:schemeClr val="accent1">
              <a:lumMod val="60000"/>
              <a:lumOff val="40000"/>
            </a:schemeClr>
          </a:solidFill>
        </p:spPr>
        <p:txBody>
          <a:bodyPr>
            <a:noAutofit/>
          </a:bodyPr>
          <a:lstStyle/>
          <a:p>
            <a:pPr marL="0" indent="0" algn="r" rtl="1">
              <a:buNone/>
            </a:pPr>
            <a:r>
              <a:rPr lang="ar-EG" sz="4400" dirty="0" smtClean="0"/>
              <a:t>1ـ صياغة الاهداف وتعديلها في ضؤ نتائج التحليل .</a:t>
            </a:r>
          </a:p>
          <a:p>
            <a:pPr marL="0" indent="0" algn="r" rtl="1">
              <a:buNone/>
            </a:pPr>
            <a:r>
              <a:rPr lang="ar-EG" sz="4400" dirty="0" smtClean="0"/>
              <a:t>2ـ الموارد المتاحة (تحديد الامكانيات المادية والبشريه وحسن الافادة منها).</a:t>
            </a:r>
          </a:p>
          <a:p>
            <a:pPr marL="0" indent="0" algn="r" rtl="1">
              <a:buNone/>
            </a:pPr>
            <a:r>
              <a:rPr lang="ar-EG" sz="4400" dirty="0" smtClean="0"/>
              <a:t>3ـتحديد النطاق الذي تخدمة المؤسسه من خلال مجمل وظائفها وادوارها وتحديد علاقتها بالمؤسسات الخارجية.</a:t>
            </a:r>
          </a:p>
          <a:p>
            <a:pPr marL="0" indent="0" algn="r" rtl="1">
              <a:buNone/>
            </a:pPr>
            <a:r>
              <a:rPr lang="ar-EG" sz="4400" dirty="0" smtClean="0"/>
              <a:t>4ـ العادات والتقاليد بالمجتمع (التي تختلف من مجتمع لمجتمع )</a:t>
            </a:r>
            <a:endParaRPr lang="en-US" sz="4400" dirty="0"/>
          </a:p>
        </p:txBody>
      </p:sp>
    </p:spTree>
    <p:extLst>
      <p:ext uri="{BB962C8B-B14F-4D97-AF65-F5344CB8AC3E}">
        <p14:creationId xmlns:p14="http://schemas.microsoft.com/office/powerpoint/2010/main" val="35034001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chemeClr val="accent6">
              <a:lumMod val="75000"/>
            </a:schemeClr>
          </a:solidFill>
        </p:spPr>
        <p:txBody>
          <a:bodyPr/>
          <a:lstStyle/>
          <a:p>
            <a:pPr rtl="1"/>
            <a:r>
              <a:rPr lang="ar-EG" dirty="0" smtClean="0">
                <a:solidFill>
                  <a:srgbClr val="FFFF00"/>
                </a:solidFill>
              </a:rPr>
              <a:t>فوائد تحليل البيئة الداخليه </a:t>
            </a:r>
            <a:r>
              <a:rPr lang="ar-EG" dirty="0" smtClean="0">
                <a:solidFill>
                  <a:srgbClr val="FFFF00"/>
                </a:solidFill>
              </a:rPr>
              <a:t>للمؤسسه</a:t>
            </a:r>
            <a:endParaRPr lang="en-US" dirty="0">
              <a:solidFill>
                <a:srgbClr val="FFFF00"/>
              </a:solidFill>
            </a:endParaRPr>
          </a:p>
        </p:txBody>
      </p:sp>
      <p:sp>
        <p:nvSpPr>
          <p:cNvPr id="3" name="Content Placeholder 2"/>
          <p:cNvSpPr>
            <a:spLocks noGrp="1"/>
          </p:cNvSpPr>
          <p:nvPr>
            <p:ph sz="quarter" idx="1"/>
          </p:nvPr>
        </p:nvSpPr>
        <p:spPr>
          <a:xfrm>
            <a:off x="0" y="1295400"/>
            <a:ext cx="9144000" cy="5867400"/>
          </a:xfrm>
          <a:solidFill>
            <a:srgbClr val="002060"/>
          </a:solidFill>
        </p:spPr>
        <p:txBody>
          <a:bodyPr>
            <a:normAutofit/>
          </a:bodyPr>
          <a:lstStyle/>
          <a:p>
            <a:pPr marL="0" indent="0" algn="r" rtl="1">
              <a:buNone/>
            </a:pPr>
            <a:r>
              <a:rPr lang="ar-EG" sz="3200" dirty="0" smtClean="0">
                <a:solidFill>
                  <a:srgbClr val="FFFF00"/>
                </a:solidFill>
              </a:rPr>
              <a:t>1ـالمساهمه في تقييم قدرات المؤسسات الجامعيه وامكاناتها الماديه والبشريه.</a:t>
            </a:r>
          </a:p>
          <a:p>
            <a:pPr marL="0" indent="0" algn="r" rtl="1">
              <a:buNone/>
            </a:pPr>
            <a:r>
              <a:rPr lang="ar-EG" sz="3200" dirty="0" smtClean="0">
                <a:solidFill>
                  <a:srgbClr val="FFFF00"/>
                </a:solidFill>
              </a:rPr>
              <a:t>2ـايضاح موقف المؤسسه الجامعيه بالنسبه لغيرهامن المؤسسات المماثله.</a:t>
            </a:r>
          </a:p>
          <a:p>
            <a:pPr marL="0" indent="0" algn="r" rtl="1">
              <a:buNone/>
            </a:pPr>
            <a:r>
              <a:rPr lang="ar-EG" sz="3200" dirty="0" smtClean="0">
                <a:solidFill>
                  <a:srgbClr val="FFFF00"/>
                </a:solidFill>
              </a:rPr>
              <a:t>3ـ اظهار جوانب القوة والاستفادة منها مما يساعد علي التغلب من المعوقات البيئية او اغتنام الفرص المتاحة.</a:t>
            </a:r>
          </a:p>
          <a:p>
            <a:pPr marL="0" indent="0" algn="r" rtl="1">
              <a:buNone/>
            </a:pPr>
            <a:r>
              <a:rPr lang="ar-EG" sz="3200" dirty="0" smtClean="0">
                <a:solidFill>
                  <a:srgbClr val="FFFF00"/>
                </a:solidFill>
              </a:rPr>
              <a:t>4ـ تحديد نقاط الضعف والبدء في معالجتها والقضاء عليها.</a:t>
            </a:r>
          </a:p>
          <a:p>
            <a:pPr marL="0" indent="0" algn="r" rtl="1">
              <a:buNone/>
            </a:pPr>
            <a:r>
              <a:rPr lang="ar-EG" sz="3200" dirty="0" smtClean="0">
                <a:solidFill>
                  <a:srgbClr val="FFFF00"/>
                </a:solidFill>
              </a:rPr>
              <a:t>5ـالربط بين تحليل البيئة الداخلية والخارجيه .</a:t>
            </a:r>
          </a:p>
          <a:p>
            <a:pPr marL="0" indent="0" algn="r" rtl="1">
              <a:buNone/>
            </a:pPr>
            <a:r>
              <a:rPr lang="ar-EG" sz="3200" dirty="0" smtClean="0">
                <a:solidFill>
                  <a:srgbClr val="FFFF00"/>
                </a:solidFill>
              </a:rPr>
              <a:t>6ـ الافادة من جوانب القوة ونقاط الضعف في انتهاز الفرص المتاحة بالبيئة الخارجية وتفادي مخاطرها او حجمها.</a:t>
            </a:r>
          </a:p>
          <a:p>
            <a:pPr marL="0" indent="0" algn="r" rtl="1">
              <a:buNone/>
            </a:pPr>
            <a:endParaRPr lang="ar-EG" sz="3200" dirty="0" smtClean="0">
              <a:solidFill>
                <a:srgbClr val="FFFF00"/>
              </a:solidFill>
            </a:endParaRPr>
          </a:p>
        </p:txBody>
      </p:sp>
    </p:spTree>
    <p:extLst>
      <p:ext uri="{BB962C8B-B14F-4D97-AF65-F5344CB8AC3E}">
        <p14:creationId xmlns:p14="http://schemas.microsoft.com/office/powerpoint/2010/main" val="9947318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chemeClr val="accent4">
              <a:lumMod val="20000"/>
              <a:lumOff val="80000"/>
            </a:schemeClr>
          </a:solidFill>
        </p:spPr>
        <p:txBody>
          <a:bodyPr/>
          <a:lstStyle/>
          <a:p>
            <a:pPr rtl="1"/>
            <a:r>
              <a:rPr lang="ar-EG" dirty="0" smtClean="0"/>
              <a:t>اساليب جمع المعلومات البيئية</a:t>
            </a:r>
            <a:endParaRPr lang="en-US" dirty="0"/>
          </a:p>
        </p:txBody>
      </p:sp>
      <p:sp>
        <p:nvSpPr>
          <p:cNvPr id="3" name="Content Placeholder 2"/>
          <p:cNvSpPr>
            <a:spLocks noGrp="1"/>
          </p:cNvSpPr>
          <p:nvPr>
            <p:ph sz="quarter" idx="1"/>
          </p:nvPr>
        </p:nvSpPr>
        <p:spPr>
          <a:xfrm>
            <a:off x="1" y="1295400"/>
            <a:ext cx="9134475" cy="5562600"/>
          </a:xfrm>
          <a:solidFill>
            <a:schemeClr val="accent2">
              <a:lumMod val="60000"/>
              <a:lumOff val="40000"/>
            </a:schemeClr>
          </a:solidFill>
        </p:spPr>
        <p:txBody>
          <a:bodyPr/>
          <a:lstStyle/>
          <a:p>
            <a:pPr marL="0" indent="0" algn="r" rtl="1">
              <a:buNone/>
            </a:pPr>
            <a:r>
              <a:rPr lang="ar-EG" dirty="0" smtClean="0"/>
              <a:t>  1ـ الاعتماد علي مصادر المعلومات الشفيه </a:t>
            </a:r>
          </a:p>
          <a:p>
            <a:pPr marL="0" indent="0" algn="r" rtl="1">
              <a:buNone/>
            </a:pPr>
            <a:r>
              <a:rPr lang="ar-EG" dirty="0" smtClean="0"/>
              <a:t>أـ تناسب الوقت القليل المتاح للاداريين .</a:t>
            </a:r>
          </a:p>
          <a:p>
            <a:pPr marL="0" indent="0" algn="r" rtl="1">
              <a:buNone/>
            </a:pPr>
            <a:r>
              <a:rPr lang="ar-EG" dirty="0" smtClean="0"/>
              <a:t>ب ـ  المرونه في العرض واتاحة الفرص لمن يعرضها في كافة الجوانب.</a:t>
            </a:r>
          </a:p>
          <a:p>
            <a:pPr marL="0" indent="0" algn="r" rtl="1">
              <a:buNone/>
            </a:pPr>
            <a:r>
              <a:rPr lang="ar-EG" dirty="0" smtClean="0"/>
              <a:t>2ـ مصادر المكتوبه وذلك بالاطلاع علي المصادر الماهريه مثل المجلات والصحف والمصادر الخاصه مثل المجلات العلمية والابحاث وبحوث الحاسب الالي ,</a:t>
            </a:r>
          </a:p>
          <a:p>
            <a:pPr marL="0" indent="0" algn="r" rtl="1">
              <a:buNone/>
            </a:pPr>
            <a:r>
              <a:rPr lang="ar-EG" dirty="0" smtClean="0"/>
              <a:t>3ـنظم الحاسب الالي هو يعتمد علي النظم المساعدة للقرارمن اجل مساعدة صانعي القرار في اتخاذ القرارات الاداريه المختلفة.</a:t>
            </a:r>
          </a:p>
          <a:p>
            <a:pPr marL="0" indent="0" algn="r" rtl="1">
              <a:buNone/>
            </a:pPr>
            <a:r>
              <a:rPr lang="ar-EG" dirty="0" smtClean="0"/>
              <a:t>4ـ اساليب التنبؤ ومن اشهرها</a:t>
            </a:r>
          </a:p>
          <a:p>
            <a:pPr marL="0" indent="0" algn="r" rtl="1">
              <a:buNone/>
            </a:pPr>
            <a:r>
              <a:rPr lang="ar-EG" dirty="0" smtClean="0"/>
              <a:t>أ ـ اسلوب السلاسل الزمنيه او التقدير او التخمين </a:t>
            </a:r>
          </a:p>
          <a:p>
            <a:pPr marL="0" indent="0" algn="r" rtl="1">
              <a:buNone/>
            </a:pPr>
            <a:r>
              <a:rPr lang="ar-EG" dirty="0" smtClean="0"/>
              <a:t>ب ـ اسلوب دلفي او النماذج الرياضيه </a:t>
            </a:r>
          </a:p>
          <a:p>
            <a:pPr marL="0" indent="0" algn="r" rtl="1">
              <a:buNone/>
            </a:pPr>
            <a:r>
              <a:rPr lang="ar-EG" dirty="0" smtClean="0"/>
              <a:t>جـ ـ اسلوب السيناريو.</a:t>
            </a:r>
            <a:endParaRPr lang="en-US" dirty="0"/>
          </a:p>
        </p:txBody>
      </p:sp>
    </p:spTree>
    <p:extLst>
      <p:ext uri="{BB962C8B-B14F-4D97-AF65-F5344CB8AC3E}">
        <p14:creationId xmlns:p14="http://schemas.microsoft.com/office/powerpoint/2010/main" val="22005753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2895600" cy="1905000"/>
          </a:xfrm>
          <a:solidFill>
            <a:schemeClr val="accent1">
              <a:lumMod val="60000"/>
              <a:lumOff val="40000"/>
            </a:schemeClr>
          </a:solidFill>
        </p:spPr>
        <p:txBody>
          <a:bodyPr>
            <a:normAutofit/>
          </a:bodyPr>
          <a:lstStyle/>
          <a:p>
            <a:r>
              <a:rPr lang="ar-EG" sz="4400" dirty="0" smtClean="0"/>
              <a:t>مفهوم </a:t>
            </a:r>
            <a:r>
              <a:rPr lang="ar-EG" sz="4000" dirty="0" smtClean="0"/>
              <a:t>السيناريوهات</a:t>
            </a:r>
            <a:endParaRPr lang="en-US" sz="4400" dirty="0"/>
          </a:p>
        </p:txBody>
      </p:sp>
      <p:sp>
        <p:nvSpPr>
          <p:cNvPr id="5" name="Text Placeholder 4"/>
          <p:cNvSpPr>
            <a:spLocks noGrp="1"/>
          </p:cNvSpPr>
          <p:nvPr>
            <p:ph type="body" idx="2"/>
          </p:nvPr>
        </p:nvSpPr>
        <p:spPr>
          <a:xfrm>
            <a:off x="0" y="1905000"/>
            <a:ext cx="2895600" cy="4953000"/>
          </a:xfrm>
          <a:solidFill>
            <a:srgbClr val="7030A0"/>
          </a:solidFill>
        </p:spPr>
        <p:txBody>
          <a:bodyPr>
            <a:normAutofit/>
          </a:bodyPr>
          <a:lstStyle/>
          <a:p>
            <a:pPr algn="r" rtl="1"/>
            <a:r>
              <a:rPr lang="ar-EG" dirty="0" smtClean="0">
                <a:solidFill>
                  <a:srgbClr val="FFFF00"/>
                </a:solidFill>
              </a:rPr>
              <a:t>1ـ هو وصف ال موقف الحالي بناء علي البيانات الكميه والكيفيه .</a:t>
            </a:r>
          </a:p>
          <a:p>
            <a:pPr algn="r" rtl="1"/>
            <a:r>
              <a:rPr lang="ar-EG" dirty="0" smtClean="0">
                <a:solidFill>
                  <a:srgbClr val="FFFF00"/>
                </a:solidFill>
              </a:rPr>
              <a:t>2ـ هو احد اساليب دراسه المستقبل واحيانا انه المنهج النهائي لاي اسلوب من اساليب البحث المستقبلي .</a:t>
            </a:r>
          </a:p>
          <a:p>
            <a:pPr algn="r" rtl="1"/>
            <a:r>
              <a:rPr lang="ar-EG" dirty="0" smtClean="0">
                <a:solidFill>
                  <a:srgbClr val="FFFF00"/>
                </a:solidFill>
              </a:rPr>
              <a:t>3ـ هو وسيله لاستكشاف التفاعلات الممكنه لكافة الاحداث .</a:t>
            </a:r>
          </a:p>
          <a:p>
            <a:pPr algn="r" rtl="1"/>
            <a:r>
              <a:rPr lang="ar-EG" dirty="0" smtClean="0">
                <a:solidFill>
                  <a:srgbClr val="FFFF00"/>
                </a:solidFill>
              </a:rPr>
              <a:t>4ـ تصور ذهني او فكري لمجموعة من الاحتمالات المتوقعة او الممكنه لمسيرة ظاهرة او متغير ما.</a:t>
            </a:r>
          </a:p>
          <a:p>
            <a:pPr algn="r" rtl="1"/>
            <a:r>
              <a:rPr lang="ar-EG" dirty="0" smtClean="0">
                <a:solidFill>
                  <a:srgbClr val="FFFF00"/>
                </a:solidFill>
              </a:rPr>
              <a:t>5ـ اداه لاستكشاف الطرق الممكنه الموصله المستقبل البعيد وتهدف الي توفير العديد من النواتج المحتمله من خلال التخطيط ,مما يعظم من امكانيه تحقيق الاهداف المفضله.</a:t>
            </a:r>
            <a:endParaRPr lang="en-US" dirty="0">
              <a:solidFill>
                <a:srgbClr val="FFFF00"/>
              </a:solidFill>
            </a:endParaRPr>
          </a:p>
        </p:txBody>
      </p:sp>
      <p:sp>
        <p:nvSpPr>
          <p:cNvPr id="6" name="Content Placeholder 5"/>
          <p:cNvSpPr>
            <a:spLocks noGrp="1"/>
          </p:cNvSpPr>
          <p:nvPr>
            <p:ph sz="quarter" idx="1"/>
          </p:nvPr>
        </p:nvSpPr>
        <p:spPr>
          <a:xfrm>
            <a:off x="2895600" y="0"/>
            <a:ext cx="6248400" cy="6858000"/>
          </a:xfrm>
          <a:solidFill>
            <a:schemeClr val="accent2">
              <a:lumMod val="60000"/>
              <a:lumOff val="40000"/>
            </a:schemeClr>
          </a:solidFill>
        </p:spPr>
        <p:txBody>
          <a:bodyPr>
            <a:normAutofit/>
          </a:bodyPr>
          <a:lstStyle/>
          <a:p>
            <a:pPr marL="0" indent="0" algn="r" rtl="1">
              <a:buNone/>
            </a:pPr>
            <a:r>
              <a:rPr lang="ar-EG" sz="3200" dirty="0" smtClean="0"/>
              <a:t>خصائص السيناريوهات:ـ</a:t>
            </a:r>
          </a:p>
          <a:p>
            <a:pPr marL="0" indent="0" algn="r" rtl="1">
              <a:buNone/>
            </a:pPr>
            <a:r>
              <a:rPr lang="ar-EG" sz="3200" dirty="0" smtClean="0"/>
              <a:t>1ـ الاحتماليه</a:t>
            </a:r>
          </a:p>
          <a:p>
            <a:pPr marL="0" indent="0" algn="r" rtl="1">
              <a:buNone/>
            </a:pPr>
            <a:r>
              <a:rPr lang="ar-EG" sz="3200" dirty="0" smtClean="0"/>
              <a:t>لايوجد مسار مستقبلي وحيد بل عدة مسارات تحددها ظروف وقوي محليه واقليميه وعالميه لكل سيناريو فرضياته تختلف عن فرضيات غيرة من السيناريوهات.</a:t>
            </a:r>
          </a:p>
          <a:p>
            <a:pPr marL="0" indent="0" algn="r" rtl="1">
              <a:buNone/>
            </a:pPr>
            <a:r>
              <a:rPr lang="ar-EG" sz="3200" dirty="0" smtClean="0"/>
              <a:t>2ـ التعدديه</a:t>
            </a:r>
          </a:p>
          <a:p>
            <a:pPr marL="0" indent="0" algn="r" rtl="1">
              <a:buNone/>
            </a:pPr>
            <a:r>
              <a:rPr lang="ar-EG" sz="3200" dirty="0" smtClean="0"/>
              <a:t>اي تعدد السيناريوهات المستقبليه وليس اعتماد سياريو واحد بسبب ما يكتنف المستقبل من غموض وعدم اليقين والصعوبات والتعقيدات واختلاف طرق التعامل معها وتنوع مسارات المستقبل .</a:t>
            </a:r>
            <a:endParaRPr lang="ar-EG" sz="3200" dirty="0"/>
          </a:p>
        </p:txBody>
      </p:sp>
    </p:spTree>
    <p:extLst>
      <p:ext uri="{BB962C8B-B14F-4D97-AF65-F5344CB8AC3E}">
        <p14:creationId xmlns:p14="http://schemas.microsoft.com/office/powerpoint/2010/main" val="2193146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7552"/>
          </a:xfrm>
          <a:solidFill>
            <a:schemeClr val="accent3">
              <a:lumMod val="75000"/>
            </a:schemeClr>
          </a:solidFill>
        </p:spPr>
        <p:style>
          <a:lnRef idx="1">
            <a:schemeClr val="accent6"/>
          </a:lnRef>
          <a:fillRef idx="2">
            <a:schemeClr val="accent6"/>
          </a:fillRef>
          <a:effectRef idx="1">
            <a:schemeClr val="accent6"/>
          </a:effectRef>
          <a:fontRef idx="minor">
            <a:schemeClr val="dk1"/>
          </a:fontRef>
        </p:style>
        <p:txBody>
          <a:bodyPr/>
          <a:lstStyle/>
          <a:p>
            <a:r>
              <a:rPr lang="ar-EG" dirty="0" smtClean="0">
                <a:solidFill>
                  <a:schemeClr val="accent6">
                    <a:lumMod val="50000"/>
                  </a:schemeClr>
                </a:solidFill>
              </a:rPr>
              <a:t>مفهوم التخطيط الاستراتيجيي</a:t>
            </a:r>
            <a:endParaRPr lang="en-US" dirty="0">
              <a:solidFill>
                <a:schemeClr val="accent6">
                  <a:lumMod val="50000"/>
                </a:schemeClr>
              </a:solidFill>
            </a:endParaRPr>
          </a:p>
        </p:txBody>
      </p:sp>
      <p:sp>
        <p:nvSpPr>
          <p:cNvPr id="3" name="Content Placeholder 2"/>
          <p:cNvSpPr>
            <a:spLocks noGrp="1"/>
          </p:cNvSpPr>
          <p:nvPr>
            <p:ph sz="quarter" idx="1"/>
          </p:nvPr>
        </p:nvSpPr>
        <p:spPr>
          <a:xfrm>
            <a:off x="0" y="990600"/>
            <a:ext cx="9144000" cy="59436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just" rtl="1">
              <a:buNone/>
            </a:pPr>
            <a:r>
              <a:rPr lang="ar-EG" dirty="0" smtClean="0">
                <a:solidFill>
                  <a:schemeClr val="accent6">
                    <a:lumMod val="75000"/>
                  </a:schemeClr>
                </a:solidFill>
              </a:rPr>
              <a:t>التخطيط كفلسفة:</a:t>
            </a:r>
          </a:p>
          <a:p>
            <a:pPr marL="0" indent="0" algn="just" rtl="1">
              <a:buNone/>
            </a:pPr>
            <a:r>
              <a:rPr lang="ar-EG" dirty="0" smtClean="0"/>
              <a:t>فهو يمثل التركيز القائم علي اداء المؤسسة في المستقبل والتنبؤ به وكذلك استمرارية عملية التخطيط وعدم اقتصارها علي مجموعة من الاجراءات والاساليب.</a:t>
            </a:r>
          </a:p>
          <a:p>
            <a:pPr marL="0" indent="0" algn="just" rtl="1">
              <a:buNone/>
            </a:pPr>
            <a:r>
              <a:rPr lang="ar-EG" dirty="0" smtClean="0"/>
              <a:t>جهود المؤسسة والمرتبة لصياغة رسالة المؤسسة وغايتها واهدافها واعداد تطوير الاستراتيجيات والسياسات والبرامج طويلة الاجل والمتوسطة والربط بينهم.</a:t>
            </a:r>
          </a:p>
          <a:p>
            <a:pPr marL="0" indent="0" algn="just" rtl="1">
              <a:buNone/>
            </a:pPr>
            <a:r>
              <a:rPr lang="ar-EG" dirty="0" smtClean="0">
                <a:solidFill>
                  <a:schemeClr val="accent6">
                    <a:lumMod val="50000"/>
                  </a:schemeClr>
                </a:solidFill>
              </a:rPr>
              <a:t>التخطيط كملية تنفيذية:</a:t>
            </a:r>
          </a:p>
          <a:p>
            <a:pPr marL="0" indent="0" algn="just" rtl="1">
              <a:buNone/>
            </a:pPr>
            <a:r>
              <a:rPr lang="ar-EG" dirty="0" smtClean="0"/>
              <a:t>عبارة عن عملية تبدأ بصياغة الاهداف ,ثم الاستراتيجيات والسياسات ثم الخطط التي تهدف الي تنفيذ الاستراتيجية بصورة تتحقق من خلالها الاهداف المرسومة.</a:t>
            </a:r>
          </a:p>
          <a:p>
            <a:pPr marL="0" indent="0" algn="r">
              <a:buNone/>
            </a:pPr>
            <a:r>
              <a:rPr lang="ar-EG" dirty="0" smtClean="0">
                <a:solidFill>
                  <a:schemeClr val="accent6">
                    <a:lumMod val="50000"/>
                  </a:schemeClr>
                </a:solidFill>
              </a:rPr>
              <a:t>كلير</a:t>
            </a:r>
          </a:p>
          <a:p>
            <a:pPr marL="0" indent="0" algn="r">
              <a:buNone/>
            </a:pPr>
            <a:r>
              <a:rPr lang="ar-EG" dirty="0" smtClean="0"/>
              <a:t>التخطيط الاستراتيجيي يرمي الي المزيد من التقدم و التطور , ويركز علي ابقاء المؤسسة في حالة من الملائمة مع البيئة المتغيرة وانه يضع مستقبل المؤسسة فوق كل اعتبار.</a:t>
            </a:r>
            <a:endParaRPr lang="en-US" dirty="0"/>
          </a:p>
        </p:txBody>
      </p:sp>
    </p:spTree>
    <p:extLst>
      <p:ext uri="{BB962C8B-B14F-4D97-AF65-F5344CB8AC3E}">
        <p14:creationId xmlns:p14="http://schemas.microsoft.com/office/powerpoint/2010/main" val="3123317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0" y="0"/>
            <a:ext cx="9144000" cy="1371600"/>
          </a:xfrm>
          <a:solidFill>
            <a:schemeClr val="accent2">
              <a:lumMod val="20000"/>
              <a:lumOff val="80000"/>
            </a:schemeClr>
          </a:solidFill>
        </p:spPr>
        <p:txBody>
          <a:bodyPr>
            <a:normAutofit/>
          </a:bodyPr>
          <a:lstStyle/>
          <a:p>
            <a:pPr rtl="1"/>
            <a:r>
              <a:rPr lang="ar-EG" sz="6000" dirty="0" smtClean="0"/>
              <a:t>طرق بناء السيناريو   </a:t>
            </a:r>
            <a:endParaRPr lang="en-US" sz="6000" dirty="0"/>
          </a:p>
        </p:txBody>
      </p:sp>
      <p:sp>
        <p:nvSpPr>
          <p:cNvPr id="15" name="Content Placeholder 14"/>
          <p:cNvSpPr>
            <a:spLocks noGrp="1"/>
          </p:cNvSpPr>
          <p:nvPr>
            <p:ph sz="half" idx="1"/>
          </p:nvPr>
        </p:nvSpPr>
        <p:spPr>
          <a:xfrm>
            <a:off x="0" y="1371600"/>
            <a:ext cx="4572000" cy="5486400"/>
          </a:xfrm>
          <a:solidFill>
            <a:schemeClr val="accent1">
              <a:lumMod val="60000"/>
              <a:lumOff val="40000"/>
            </a:schemeClr>
          </a:solidFill>
        </p:spPr>
        <p:txBody>
          <a:bodyPr>
            <a:normAutofit fontScale="92500"/>
          </a:bodyPr>
          <a:lstStyle/>
          <a:p>
            <a:pPr marL="0" indent="0" algn="r" rtl="1">
              <a:buNone/>
            </a:pPr>
            <a:r>
              <a:rPr lang="ar-EG" dirty="0" smtClean="0"/>
              <a:t>الخطوات التاليه :ـ</a:t>
            </a:r>
          </a:p>
          <a:p>
            <a:pPr marL="0" indent="0" algn="r" rtl="1">
              <a:buNone/>
            </a:pPr>
            <a:r>
              <a:rPr lang="ar-EG" dirty="0" smtClean="0"/>
              <a:t>1ـتحديد القوي العاملة العريضة المؤثرة التي يمكن ان تنطبق علي السنياريوهات بشكل اساسي.</a:t>
            </a:r>
          </a:p>
          <a:p>
            <a:pPr marL="0" indent="0" algn="r" rtl="1">
              <a:buNone/>
            </a:pPr>
            <a:r>
              <a:rPr lang="ar-EG" dirty="0" smtClean="0"/>
              <a:t>2ـتحديد مجموعة من الاتجاهات المعقولة المتضمنه في كل عنصر .</a:t>
            </a:r>
          </a:p>
          <a:p>
            <a:pPr marL="0" indent="0" algn="r" rtl="1">
              <a:buNone/>
            </a:pPr>
            <a:r>
              <a:rPr lang="ar-EG" dirty="0" smtClean="0"/>
              <a:t>3ـ الربط بين هذة الاتجاهات للحصول علي سلسلة من السيناريوهات.</a:t>
            </a:r>
            <a:endParaRPr lang="en-US" dirty="0"/>
          </a:p>
        </p:txBody>
      </p:sp>
      <p:sp>
        <p:nvSpPr>
          <p:cNvPr id="16" name="Content Placeholder 15"/>
          <p:cNvSpPr>
            <a:spLocks noGrp="1"/>
          </p:cNvSpPr>
          <p:nvPr>
            <p:ph sz="half" idx="2"/>
          </p:nvPr>
        </p:nvSpPr>
        <p:spPr>
          <a:xfrm>
            <a:off x="4572000" y="1371600"/>
            <a:ext cx="4572000" cy="5486400"/>
          </a:xfrm>
          <a:solidFill>
            <a:schemeClr val="accent1">
              <a:lumMod val="40000"/>
              <a:lumOff val="60000"/>
            </a:schemeClr>
          </a:solidFill>
        </p:spPr>
        <p:txBody>
          <a:bodyPr>
            <a:normAutofit fontScale="92500"/>
          </a:bodyPr>
          <a:lstStyle/>
          <a:p>
            <a:pPr marL="0" indent="0" algn="r" rtl="1">
              <a:buNone/>
            </a:pPr>
            <a:r>
              <a:rPr lang="ar-EG" dirty="0" smtClean="0"/>
              <a:t>الخطوات الاوليـة :ـ</a:t>
            </a:r>
          </a:p>
          <a:p>
            <a:pPr marL="0" indent="0" algn="r" rtl="1">
              <a:buNone/>
            </a:pPr>
            <a:r>
              <a:rPr lang="ar-EG" dirty="0" smtClean="0"/>
              <a:t>1ـ تحديد الاشخاص الذين يسهمون في انتاج العديد من الرؤي .</a:t>
            </a:r>
          </a:p>
          <a:p>
            <a:pPr marL="0" indent="0" algn="r" rtl="1">
              <a:buNone/>
            </a:pPr>
            <a:r>
              <a:rPr lang="ar-EG" dirty="0" smtClean="0"/>
              <a:t>2ـ عقد ورش عمل جماعيه.</a:t>
            </a:r>
          </a:p>
          <a:p>
            <a:pPr marL="0" indent="0" algn="r" rtl="1">
              <a:buNone/>
            </a:pPr>
            <a:r>
              <a:rPr lang="ar-EG" dirty="0" smtClean="0"/>
              <a:t>3ـ تجميع وجهات النظر في صورة مجموعات</a:t>
            </a:r>
          </a:p>
          <a:p>
            <a:pPr marL="0" indent="0" algn="r" rtl="1">
              <a:buNone/>
            </a:pPr>
            <a:r>
              <a:rPr lang="ar-EG" dirty="0" smtClean="0"/>
              <a:t>مرتبطة.</a:t>
            </a:r>
          </a:p>
          <a:p>
            <a:pPr marL="0" indent="0" algn="r" rtl="1">
              <a:buNone/>
            </a:pPr>
            <a:r>
              <a:rPr lang="ar-EG" dirty="0" smtClean="0"/>
              <a:t>4ـ وضع خريطة زمنيه لتلك المجموعات.</a:t>
            </a:r>
          </a:p>
          <a:p>
            <a:pPr marL="0" indent="0" algn="r" rtl="1">
              <a:buNone/>
            </a:pPr>
            <a:r>
              <a:rPr lang="ar-EG" dirty="0" smtClean="0"/>
              <a:t>5ـ تحويل تلك الخطوط الزمنيه الي قصص ذات صله.</a:t>
            </a:r>
          </a:p>
          <a:p>
            <a:pPr marL="0" indent="0" algn="r" rtl="1">
              <a:buNone/>
            </a:pPr>
            <a:r>
              <a:rPr lang="ar-EG" dirty="0" smtClean="0"/>
              <a:t>6ـفحص الاتساق الداخلي والفروق الجوهريه.</a:t>
            </a:r>
          </a:p>
          <a:p>
            <a:pPr marL="0" indent="0" algn="r" rtl="1">
              <a:buNone/>
            </a:pPr>
            <a:r>
              <a:rPr lang="ar-EG" dirty="0" smtClean="0"/>
              <a:t>7ـ عمل رسوم توضيحية تساعد في ربط الظواهر.   </a:t>
            </a:r>
            <a:endParaRPr lang="en-US" dirty="0"/>
          </a:p>
        </p:txBody>
      </p:sp>
    </p:spTree>
    <p:extLst>
      <p:ext uri="{BB962C8B-B14F-4D97-AF65-F5344CB8AC3E}">
        <p14:creationId xmlns:p14="http://schemas.microsoft.com/office/powerpoint/2010/main" val="42074980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solidFill>
            <a:schemeClr val="accent2"/>
          </a:solidFill>
        </p:spPr>
        <p:txBody>
          <a:bodyPr/>
          <a:lstStyle/>
          <a:p>
            <a:pPr algn="r" rtl="1"/>
            <a:r>
              <a:rPr lang="ar-EG" dirty="0" smtClean="0"/>
              <a:t>انواع السينريوهات</a:t>
            </a:r>
            <a:endParaRPr lang="en-US" dirty="0"/>
          </a:p>
        </p:txBody>
      </p:sp>
      <p:sp>
        <p:nvSpPr>
          <p:cNvPr id="3" name="Content Placeholder 2"/>
          <p:cNvSpPr>
            <a:spLocks noGrp="1"/>
          </p:cNvSpPr>
          <p:nvPr>
            <p:ph sz="half" idx="1"/>
          </p:nvPr>
        </p:nvSpPr>
        <p:spPr>
          <a:xfrm>
            <a:off x="0" y="1295400"/>
            <a:ext cx="4572000" cy="5562600"/>
          </a:xfrm>
          <a:solidFill>
            <a:schemeClr val="accent2">
              <a:lumMod val="60000"/>
              <a:lumOff val="40000"/>
            </a:schemeClr>
          </a:solidFill>
        </p:spPr>
        <p:txBody>
          <a:bodyPr>
            <a:normAutofit lnSpcReduction="10000"/>
          </a:bodyPr>
          <a:lstStyle/>
          <a:p>
            <a:pPr marL="0" indent="0" algn="r" rtl="1">
              <a:buNone/>
            </a:pPr>
            <a:r>
              <a:rPr lang="ar-EG" dirty="0" smtClean="0"/>
              <a:t>1ـ السيناريو الاتجاهي او الخطي</a:t>
            </a:r>
          </a:p>
          <a:p>
            <a:pPr marL="0" indent="0" algn="r" rtl="1">
              <a:buNone/>
            </a:pPr>
            <a:r>
              <a:rPr lang="ar-EG" dirty="0" smtClean="0"/>
              <a:t>وهو الذي يقطع باستمراريه الاوضاع الراهنه, بما تحمله من تفاؤل او تشاؤم , وفي نفس الوقت يستحيل احداث اي نوع من التغيير.</a:t>
            </a:r>
          </a:p>
          <a:p>
            <a:pPr marL="0" indent="0" algn="r" rtl="1">
              <a:buNone/>
            </a:pPr>
            <a:r>
              <a:rPr lang="ar-EG" dirty="0" smtClean="0"/>
              <a:t>2ـ السيناريو الاصلاحي </a:t>
            </a:r>
          </a:p>
          <a:p>
            <a:pPr marL="0" indent="0" algn="r" rtl="1">
              <a:buNone/>
            </a:pPr>
            <a:r>
              <a:rPr lang="ar-EG" dirty="0" smtClean="0"/>
              <a:t>ويرتبط بتكييف وادخال بعض الاصلاحات وذلك بقصد الوصول بالاتجاهات الحاليه الي حاله من الانسجام اكثر من اجل انجاز الحد الادني من الاهداف المتفائله .</a:t>
            </a:r>
          </a:p>
          <a:p>
            <a:pPr marL="0" indent="0" algn="r" rtl="1">
              <a:buNone/>
            </a:pPr>
            <a:r>
              <a:rPr lang="ar-EG" dirty="0" smtClean="0"/>
              <a:t>3ـ السيناريو التحولي </a:t>
            </a:r>
          </a:p>
          <a:p>
            <a:pPr marL="0" indent="0" algn="r" rtl="1">
              <a:buNone/>
            </a:pPr>
            <a:r>
              <a:rPr lang="ar-EG" dirty="0" smtClean="0"/>
              <a:t>يجب احداث تحولات جزريه عميقة وتجدر الاشارة الي ان السيناريو يترشد بخبرة الماضي وتجربة الحاضر </a:t>
            </a:r>
          </a:p>
          <a:p>
            <a:pPr marL="0" indent="0" algn="r" rtl="1">
              <a:buNone/>
            </a:pPr>
            <a:endParaRPr lang="en-US" dirty="0"/>
          </a:p>
        </p:txBody>
      </p:sp>
      <p:sp>
        <p:nvSpPr>
          <p:cNvPr id="4" name="Content Placeholder 3"/>
          <p:cNvSpPr>
            <a:spLocks noGrp="1"/>
          </p:cNvSpPr>
          <p:nvPr>
            <p:ph sz="half" idx="2"/>
          </p:nvPr>
        </p:nvSpPr>
        <p:spPr>
          <a:xfrm>
            <a:off x="4572000" y="1295400"/>
            <a:ext cx="4572000" cy="5562600"/>
          </a:xfrm>
          <a:solidFill>
            <a:schemeClr val="accent2">
              <a:lumMod val="20000"/>
              <a:lumOff val="80000"/>
            </a:schemeClr>
          </a:solidFill>
        </p:spPr>
        <p:txBody>
          <a:bodyPr>
            <a:normAutofit lnSpcReduction="10000"/>
          </a:bodyPr>
          <a:lstStyle/>
          <a:p>
            <a:pPr marL="0" indent="0" algn="r" rtl="1">
              <a:buNone/>
            </a:pPr>
            <a:r>
              <a:rPr lang="ar-EG" dirty="0" smtClean="0"/>
              <a:t>1ـ سيناريو مد الاتجاه التاريخي</a:t>
            </a:r>
          </a:p>
          <a:p>
            <a:pPr marL="0" indent="0" algn="r" rtl="1">
              <a:buNone/>
            </a:pPr>
            <a:r>
              <a:rPr lang="ar-EG" dirty="0" smtClean="0"/>
              <a:t>ويفترض هذا النوع من السيناريوهات استمرار الاتجاهات العامه التي كانت سائدة في الماضي في المستقبل , مع الاعتماد علي فروض اجتماعية واقتصاديه فضلا عن امكانيه تطبيقة عمليا .</a:t>
            </a:r>
          </a:p>
          <a:p>
            <a:pPr marL="0" indent="0" algn="r" rtl="1">
              <a:buNone/>
            </a:pPr>
            <a:r>
              <a:rPr lang="ar-EG" dirty="0" smtClean="0"/>
              <a:t>2ـ سيناريو التعجيل عن الاتجاه التاريخي </a:t>
            </a:r>
          </a:p>
          <a:p>
            <a:pPr marL="0" indent="0" algn="r" rtl="1">
              <a:buNone/>
            </a:pPr>
            <a:r>
              <a:rPr lang="ar-EG" dirty="0" smtClean="0"/>
              <a:t>وهو سيناريو اصلاحي يفترض تحسن الاحوال في المستقبل مما يسهم بالتعجيل لتحقيق الهدف.</a:t>
            </a:r>
          </a:p>
          <a:p>
            <a:pPr marL="0" indent="0" algn="r" rtl="1">
              <a:buNone/>
            </a:pPr>
            <a:r>
              <a:rPr lang="ar-EG" dirty="0" smtClean="0"/>
              <a:t>3ـ سيناريو التأخير عن الاتجاة التاريخي </a:t>
            </a:r>
          </a:p>
          <a:p>
            <a:pPr marL="0" indent="0" algn="r" rtl="1">
              <a:buNone/>
            </a:pPr>
            <a:r>
              <a:rPr lang="ar-EG" dirty="0" smtClean="0"/>
              <a:t>هو انتقال لوضع اسؤ حيث يفترض سؤ الاحوال , مما يؤخر تحقييق الهدف لاسيما في حالات تدهور الاقتصاد.</a:t>
            </a:r>
            <a:endParaRPr lang="en-US" dirty="0"/>
          </a:p>
        </p:txBody>
      </p:sp>
    </p:spTree>
    <p:extLst>
      <p:ext uri="{BB962C8B-B14F-4D97-AF65-F5344CB8AC3E}">
        <p14:creationId xmlns:p14="http://schemas.microsoft.com/office/powerpoint/2010/main" val="4838593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0" y="990600"/>
            <a:ext cx="4572000" cy="838200"/>
          </a:xfrm>
          <a:solidFill>
            <a:schemeClr val="accent5">
              <a:lumMod val="75000"/>
            </a:schemeClr>
          </a:solidFill>
        </p:spPr>
        <p:txBody>
          <a:bodyPr/>
          <a:lstStyle/>
          <a:p>
            <a:pPr algn="r" rtl="1"/>
            <a:r>
              <a:rPr lang="ar-EG" dirty="0" smtClean="0">
                <a:solidFill>
                  <a:srgbClr val="FFC000"/>
                </a:solidFill>
              </a:rPr>
              <a:t>العيوب</a:t>
            </a:r>
            <a:endParaRPr lang="en-US" dirty="0">
              <a:solidFill>
                <a:srgbClr val="FFC000"/>
              </a:solidFill>
            </a:endParaRPr>
          </a:p>
        </p:txBody>
      </p:sp>
      <p:sp>
        <p:nvSpPr>
          <p:cNvPr id="7" name="Text Placeholder 6"/>
          <p:cNvSpPr>
            <a:spLocks noGrp="1"/>
          </p:cNvSpPr>
          <p:nvPr>
            <p:ph type="body" sz="half" idx="3"/>
          </p:nvPr>
        </p:nvSpPr>
        <p:spPr>
          <a:xfrm>
            <a:off x="4572000" y="990600"/>
            <a:ext cx="4572000" cy="838200"/>
          </a:xfrm>
          <a:solidFill>
            <a:schemeClr val="accent5">
              <a:lumMod val="20000"/>
              <a:lumOff val="80000"/>
            </a:schemeClr>
          </a:solidFill>
        </p:spPr>
        <p:txBody>
          <a:bodyPr/>
          <a:lstStyle/>
          <a:p>
            <a:pPr algn="r" rtl="1"/>
            <a:r>
              <a:rPr lang="ar-EG" dirty="0" smtClean="0">
                <a:solidFill>
                  <a:srgbClr val="FF0000"/>
                </a:solidFill>
              </a:rPr>
              <a:t>المزايا </a:t>
            </a:r>
            <a:endParaRPr lang="en-US" dirty="0">
              <a:solidFill>
                <a:srgbClr val="FF0000"/>
              </a:solidFill>
            </a:endParaRPr>
          </a:p>
        </p:txBody>
      </p:sp>
      <p:sp>
        <p:nvSpPr>
          <p:cNvPr id="6" name="Content Placeholder 5"/>
          <p:cNvSpPr>
            <a:spLocks noGrp="1"/>
          </p:cNvSpPr>
          <p:nvPr>
            <p:ph sz="quarter" idx="2"/>
          </p:nvPr>
        </p:nvSpPr>
        <p:spPr>
          <a:xfrm>
            <a:off x="0" y="1828800"/>
            <a:ext cx="4572000" cy="5029200"/>
          </a:xfrm>
          <a:solidFill>
            <a:schemeClr val="accent6">
              <a:lumMod val="50000"/>
            </a:schemeClr>
          </a:solidFill>
        </p:spPr>
        <p:txBody>
          <a:bodyPr/>
          <a:lstStyle/>
          <a:p>
            <a:pPr algn="r" rtl="1">
              <a:buFont typeface="Wingdings" pitchFamily="2" charset="2"/>
              <a:buChar char="v"/>
            </a:pPr>
            <a:r>
              <a:rPr lang="ar-EG" dirty="0">
                <a:solidFill>
                  <a:schemeClr val="accent2">
                    <a:lumMod val="60000"/>
                    <a:lumOff val="40000"/>
                  </a:schemeClr>
                </a:solidFill>
              </a:rPr>
              <a:t> </a:t>
            </a:r>
            <a:r>
              <a:rPr lang="ar-EG" dirty="0" smtClean="0">
                <a:solidFill>
                  <a:schemeClr val="accent2">
                    <a:lumMod val="60000"/>
                    <a:lumOff val="40000"/>
                  </a:schemeClr>
                </a:solidFill>
              </a:rPr>
              <a:t>صعوبة التواصل الي اتفاق حول ما يجب يتضمنه السيناريو الصحيح </a:t>
            </a:r>
          </a:p>
          <a:p>
            <a:pPr algn="r" rtl="1">
              <a:buFont typeface="Wingdings" pitchFamily="2" charset="2"/>
              <a:buChar char="v"/>
            </a:pPr>
            <a:r>
              <a:rPr lang="ar-EG" dirty="0" smtClean="0">
                <a:solidFill>
                  <a:schemeClr val="accent2">
                    <a:lumMod val="60000"/>
                    <a:lumOff val="40000"/>
                  </a:schemeClr>
                </a:solidFill>
              </a:rPr>
              <a:t>مشكله جعل السيناريو واضحا لان السيناريوهات لا تعد بمثابه تنبؤات نهائيه.</a:t>
            </a:r>
          </a:p>
          <a:p>
            <a:pPr marL="0" indent="0" algn="r" rtl="1">
              <a:buNone/>
            </a:pPr>
            <a:endParaRPr lang="en-US" dirty="0">
              <a:solidFill>
                <a:srgbClr val="FF0000"/>
              </a:solidFill>
            </a:endParaRPr>
          </a:p>
        </p:txBody>
      </p:sp>
      <p:sp>
        <p:nvSpPr>
          <p:cNvPr id="8" name="Content Placeholder 7"/>
          <p:cNvSpPr>
            <a:spLocks noGrp="1"/>
          </p:cNvSpPr>
          <p:nvPr>
            <p:ph sz="quarter" idx="4"/>
          </p:nvPr>
        </p:nvSpPr>
        <p:spPr>
          <a:xfrm>
            <a:off x="4572000" y="1828800"/>
            <a:ext cx="4572000" cy="5029200"/>
          </a:xfrm>
          <a:solidFill>
            <a:schemeClr val="accent3">
              <a:lumMod val="50000"/>
            </a:schemeClr>
          </a:solidFill>
        </p:spPr>
        <p:txBody>
          <a:bodyPr/>
          <a:lstStyle/>
          <a:p>
            <a:pPr algn="r" rtl="1">
              <a:buFont typeface="Wingdings" pitchFamily="2" charset="2"/>
              <a:buChar char="v"/>
            </a:pPr>
            <a:r>
              <a:rPr lang="ar-EG" dirty="0" smtClean="0">
                <a:solidFill>
                  <a:srgbClr val="FFFF00"/>
                </a:solidFill>
              </a:rPr>
              <a:t>اسلوب لا يؤدي الي نمذجة المواقف المعقدة .</a:t>
            </a:r>
          </a:p>
          <a:p>
            <a:pPr algn="r" rtl="1">
              <a:buFont typeface="Wingdings" pitchFamily="2" charset="2"/>
              <a:buChar char="v"/>
            </a:pPr>
            <a:r>
              <a:rPr lang="ar-EG" dirty="0" smtClean="0">
                <a:solidFill>
                  <a:srgbClr val="FFFF00"/>
                </a:solidFill>
              </a:rPr>
              <a:t>يسمح بتعديل التراكيب وممارسة طريقة ماذا لو </a:t>
            </a:r>
          </a:p>
          <a:p>
            <a:pPr algn="r" rtl="1">
              <a:buFont typeface="Wingdings" pitchFamily="2" charset="2"/>
              <a:buChar char="v"/>
            </a:pPr>
            <a:r>
              <a:rPr lang="ar-EG" dirty="0" smtClean="0">
                <a:solidFill>
                  <a:srgbClr val="FFFF00"/>
                </a:solidFill>
              </a:rPr>
              <a:t>الهدف منه هو فهم الموقف وليس محاوله التنبؤ بالمستقبل .</a:t>
            </a:r>
          </a:p>
          <a:p>
            <a:pPr algn="r" rtl="1">
              <a:buFont typeface="Wingdings" pitchFamily="2" charset="2"/>
              <a:buChar char="v"/>
            </a:pPr>
            <a:r>
              <a:rPr lang="ar-EG" dirty="0" smtClean="0">
                <a:solidFill>
                  <a:srgbClr val="FFFF00"/>
                </a:solidFill>
              </a:rPr>
              <a:t>ان المتعامل مع سيناريوهات مختلفة يستطيع تفهم الاحداث والتراكيب الممكنه.</a:t>
            </a:r>
          </a:p>
          <a:p>
            <a:pPr algn="r" rtl="1">
              <a:buFont typeface="Wingdings" pitchFamily="2" charset="2"/>
              <a:buChar char="v"/>
            </a:pPr>
            <a:endParaRPr lang="en-US" dirty="0">
              <a:solidFill>
                <a:srgbClr val="FFFF00"/>
              </a:solidFill>
            </a:endParaRPr>
          </a:p>
        </p:txBody>
      </p:sp>
      <p:sp>
        <p:nvSpPr>
          <p:cNvPr id="2" name="Title 1"/>
          <p:cNvSpPr>
            <a:spLocks noGrp="1"/>
          </p:cNvSpPr>
          <p:nvPr>
            <p:ph type="title"/>
          </p:nvPr>
        </p:nvSpPr>
        <p:spPr>
          <a:xfrm>
            <a:off x="0" y="0"/>
            <a:ext cx="9144000" cy="987552"/>
          </a:xfrm>
          <a:solidFill>
            <a:schemeClr val="accent5">
              <a:lumMod val="60000"/>
              <a:lumOff val="40000"/>
            </a:schemeClr>
          </a:solidFill>
        </p:spPr>
        <p:txBody>
          <a:bodyPr>
            <a:normAutofit/>
          </a:bodyPr>
          <a:lstStyle/>
          <a:p>
            <a:pPr rtl="1"/>
            <a:r>
              <a:rPr lang="ar-EG" sz="4400" dirty="0" smtClean="0"/>
              <a:t>مزايا وعيوب السيناريوهات</a:t>
            </a:r>
            <a:endParaRPr lang="en-US" sz="4400" dirty="0"/>
          </a:p>
        </p:txBody>
      </p:sp>
    </p:spTree>
    <p:extLst>
      <p:ext uri="{BB962C8B-B14F-4D97-AF65-F5344CB8AC3E}">
        <p14:creationId xmlns:p14="http://schemas.microsoft.com/office/powerpoint/2010/main" val="1984359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0" y="0"/>
            <a:ext cx="9144000" cy="987552"/>
          </a:xfrm>
          <a:solidFill>
            <a:schemeClr val="accent1"/>
          </a:solidFill>
        </p:spPr>
        <p:txBody>
          <a:bodyPr/>
          <a:lstStyle/>
          <a:p>
            <a:pPr rtl="1"/>
            <a:r>
              <a:rPr lang="ar-EG" dirty="0" smtClean="0">
                <a:solidFill>
                  <a:srgbClr val="002060"/>
                </a:solidFill>
              </a:rPr>
              <a:t>حاجة التعليم الجامعي الي التخطيط الاستراتيجيي</a:t>
            </a:r>
            <a:endParaRPr lang="en-US" dirty="0">
              <a:solidFill>
                <a:srgbClr val="002060"/>
              </a:solidFill>
            </a:endParaRPr>
          </a:p>
        </p:txBody>
      </p:sp>
      <p:sp>
        <p:nvSpPr>
          <p:cNvPr id="11" name="Content Placeholder 10"/>
          <p:cNvSpPr>
            <a:spLocks noGrp="1"/>
          </p:cNvSpPr>
          <p:nvPr>
            <p:ph sz="quarter" idx="1"/>
          </p:nvPr>
        </p:nvSpPr>
        <p:spPr>
          <a:xfrm>
            <a:off x="0" y="990600"/>
            <a:ext cx="9144000" cy="5867400"/>
          </a:xfrm>
          <a:solidFill>
            <a:schemeClr val="accent1">
              <a:lumMod val="60000"/>
              <a:lumOff val="40000"/>
            </a:schemeClr>
          </a:solidFill>
        </p:spPr>
        <p:txBody>
          <a:bodyPr/>
          <a:lstStyle/>
          <a:p>
            <a:pPr marL="0" indent="0" algn="r" rtl="1">
              <a:buNone/>
            </a:pPr>
            <a:r>
              <a:rPr lang="ar-EG" dirty="0" smtClean="0">
                <a:solidFill>
                  <a:srgbClr val="002060"/>
                </a:solidFill>
              </a:rPr>
              <a:t>تعايش مؤسسات التعليم الجامعي كغيرها من المؤسسات في بيئة لا محدودة من المتغيرات تسودها حالة من الشك وعدم اليقين في ظل تحديات داخليه وخارجية ومنافسة شديدة من مؤسسات جامعيه مناظرة محلية ودوليه فضلا عن التحول في توقعات ما يفيدون من مخرجاتها او يميلونها وكذا النمو التكنولوجي ومحاوله اعادة الهيكله الاقتصاد والمجتمع المحلي والعالمي وما يستلزم ذلك من ممارسات مختلفة في العمل والادارة وكل ذلك يفرض تحول التعليم الجامعي من ما هو كائن الي ما ينبغي ان يكون.</a:t>
            </a:r>
          </a:p>
          <a:p>
            <a:pPr marL="0" indent="0" algn="r" rtl="1">
              <a:buNone/>
            </a:pPr>
            <a:r>
              <a:rPr lang="ar-EG" dirty="0" smtClean="0">
                <a:solidFill>
                  <a:srgbClr val="002060"/>
                </a:solidFill>
              </a:rPr>
              <a:t>ويسهم التخطيط الاستراتيجيي بشكل كبير في حدوث هذا التحول من خلال تحليلة لبيئة التعليم الجامعي الداخلية والخارجية رصدا لنقاط القوة والضعف واستثمارا للفرص المتاحة وتجنبا للتهديدات بما يعني التكيف مع المتغيرات الحادثة والمتوقعة والوصول الي قدرة تنافسيه حقيقيه.</a:t>
            </a:r>
            <a:endParaRPr lang="en-US" dirty="0">
              <a:solidFill>
                <a:srgbClr val="002060"/>
              </a:solidFill>
            </a:endParaRPr>
          </a:p>
        </p:txBody>
      </p:sp>
    </p:spTree>
    <p:extLst>
      <p:ext uri="{BB962C8B-B14F-4D97-AF65-F5344CB8AC3E}">
        <p14:creationId xmlns:p14="http://schemas.microsoft.com/office/powerpoint/2010/main" val="37734656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accent3">
              <a:lumMod val="75000"/>
            </a:schemeClr>
          </a:solidFill>
          <a:ln>
            <a:solidFill>
              <a:schemeClr val="accent2">
                <a:lumMod val="50000"/>
              </a:schemeClr>
            </a:solidFill>
          </a:ln>
        </p:spPr>
        <p:txBody>
          <a:bodyPr/>
          <a:lstStyle/>
          <a:p>
            <a:pPr rtl="1"/>
            <a:r>
              <a:rPr lang="ar-EG" dirty="0" smtClean="0">
                <a:solidFill>
                  <a:srgbClr val="FF0000"/>
                </a:solidFill>
              </a:rPr>
              <a:t>مسوغات التعليم الجامعي لاسلوب التعليم الجامعي لاسلوب التخطيط الاستراتيجيي</a:t>
            </a:r>
            <a:endParaRPr lang="en-US" dirty="0">
              <a:solidFill>
                <a:srgbClr val="FF0000"/>
              </a:solidFill>
            </a:endParaRPr>
          </a:p>
        </p:txBody>
      </p:sp>
      <p:sp>
        <p:nvSpPr>
          <p:cNvPr id="3" name="Content Placeholder 2"/>
          <p:cNvSpPr>
            <a:spLocks noGrp="1"/>
          </p:cNvSpPr>
          <p:nvPr>
            <p:ph sz="quarter" idx="1"/>
          </p:nvPr>
        </p:nvSpPr>
        <p:spPr>
          <a:xfrm>
            <a:off x="0" y="1295400"/>
            <a:ext cx="9144000" cy="5562600"/>
          </a:xfrm>
          <a:solidFill>
            <a:srgbClr val="FFFF00"/>
          </a:solidFill>
          <a:ln>
            <a:solidFill>
              <a:schemeClr val="accent2">
                <a:lumMod val="50000"/>
              </a:schemeClr>
            </a:solidFill>
          </a:ln>
        </p:spPr>
        <p:txBody>
          <a:bodyPr/>
          <a:lstStyle/>
          <a:p>
            <a:pPr marL="0" indent="0" algn="r" rtl="1">
              <a:buNone/>
            </a:pPr>
            <a:r>
              <a:rPr lang="en-US" dirty="0" smtClean="0"/>
              <a:t>1</a:t>
            </a:r>
            <a:r>
              <a:rPr lang="ar-EG" dirty="0" smtClean="0"/>
              <a:t>ـالازمه الحاليه للتخطيط التربوي بمؤسسات التعليم الجامعي </a:t>
            </a:r>
          </a:p>
          <a:p>
            <a:pPr marL="0" indent="0" algn="r" rtl="1">
              <a:buNone/>
            </a:pPr>
            <a:r>
              <a:rPr lang="ar-EG" dirty="0" smtClean="0">
                <a:solidFill>
                  <a:srgbClr val="C00000"/>
                </a:solidFill>
              </a:rPr>
              <a:t>ان التخطيط التربوي الاانه يعيش ازمة حقيقية مختلفة الابعاد والاشكال والدرجة من دوله الي اخري , فضلا عن ان طبيعة العمليه التخطيطيه ذاتها تضيف ابعادا الي هذة الازمة التي يززيد من حدوتها التطور المتسارع الخطي الذي يميز عالم اليوم و, ونتيجة لهذة الازمة ظهرت فجوة في اداء المؤسسات الجامعيه .</a:t>
            </a:r>
          </a:p>
          <a:p>
            <a:pPr marL="0" indent="0" algn="r" rtl="1">
              <a:buNone/>
            </a:pPr>
            <a:r>
              <a:rPr lang="ar-EG" dirty="0" smtClean="0"/>
              <a:t>2ـ اتساع ميدان التربيه وتعدد اشكالها مثل التعليم المفتوح والمدمج والالكتروني </a:t>
            </a:r>
          </a:p>
          <a:p>
            <a:pPr marL="0" indent="0" algn="r" rtl="1">
              <a:buNone/>
            </a:pPr>
            <a:r>
              <a:rPr lang="ar-EG" dirty="0" smtClean="0"/>
              <a:t>3ـ الايمان المتزايد بأهميه التخطيط ودورة في السيطرة علي المستقبل.</a:t>
            </a:r>
          </a:p>
          <a:p>
            <a:pPr marL="0" indent="0" algn="r" rtl="1">
              <a:buNone/>
            </a:pPr>
            <a:r>
              <a:rPr lang="ar-EG" dirty="0" smtClean="0"/>
              <a:t>4ـ الاتجة نحو توسيع مشاركه اطراف خارجيه في عمليات التخطيط التعليم الجامعي ورسم سياساته.</a:t>
            </a:r>
          </a:p>
          <a:p>
            <a:pPr marL="0" indent="0" algn="r" rtl="1">
              <a:buNone/>
            </a:pPr>
            <a:r>
              <a:rPr lang="ar-EG" dirty="0" smtClean="0"/>
              <a:t>5ـ عولمة الاقتصاد وما ينطوي عليها من منافسه شرسه من اجل الموارد والطلاب والمكانه.</a:t>
            </a:r>
            <a:endParaRPr lang="en-US" dirty="0"/>
          </a:p>
        </p:txBody>
      </p:sp>
    </p:spTree>
    <p:extLst>
      <p:ext uri="{BB962C8B-B14F-4D97-AF65-F5344CB8AC3E}">
        <p14:creationId xmlns:p14="http://schemas.microsoft.com/office/powerpoint/2010/main" val="29860722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accent6"/>
          </a:solidFill>
        </p:spPr>
        <p:txBody>
          <a:bodyPr>
            <a:normAutofit/>
          </a:bodyPr>
          <a:lstStyle/>
          <a:p>
            <a:pPr rtl="1"/>
            <a:r>
              <a:rPr lang="ar-EG" sz="4000" dirty="0" smtClean="0">
                <a:solidFill>
                  <a:srgbClr val="002060"/>
                </a:solidFill>
              </a:rPr>
              <a:t>الصعوبات التخطيطيه التي واجها التعليم الجامعي </a:t>
            </a:r>
            <a:endParaRPr lang="en-US" sz="4000" dirty="0">
              <a:solidFill>
                <a:srgbClr val="002060"/>
              </a:solidFill>
            </a:endParaRPr>
          </a:p>
        </p:txBody>
      </p:sp>
      <p:sp>
        <p:nvSpPr>
          <p:cNvPr id="3" name="Content Placeholder 2"/>
          <p:cNvSpPr>
            <a:spLocks noGrp="1"/>
          </p:cNvSpPr>
          <p:nvPr>
            <p:ph sz="quarter" idx="1"/>
          </p:nvPr>
        </p:nvSpPr>
        <p:spPr>
          <a:xfrm>
            <a:off x="0" y="1295400"/>
            <a:ext cx="9144000" cy="5562600"/>
          </a:xfrm>
          <a:solidFill>
            <a:schemeClr val="accent6">
              <a:lumMod val="40000"/>
              <a:lumOff val="60000"/>
            </a:schemeClr>
          </a:solidFill>
        </p:spPr>
        <p:txBody>
          <a:bodyPr/>
          <a:lstStyle/>
          <a:p>
            <a:pPr marL="0" indent="0" algn="r" rtl="1">
              <a:buNone/>
            </a:pPr>
            <a:r>
              <a:rPr lang="ar-EG" sz="4400" dirty="0" smtClean="0"/>
              <a:t>1ـ عدم التوازن بين العرض والعرض والطلب </a:t>
            </a:r>
          </a:p>
          <a:p>
            <a:pPr marL="0" indent="0" algn="r" rtl="1">
              <a:buNone/>
            </a:pPr>
            <a:r>
              <a:rPr lang="ar-EG" sz="4400" dirty="0" smtClean="0"/>
              <a:t>2ـ قصور عمليات الانتقاء </a:t>
            </a:r>
          </a:p>
          <a:p>
            <a:pPr marL="0" indent="0" algn="r" rtl="1">
              <a:buNone/>
            </a:pPr>
            <a:r>
              <a:rPr lang="ar-EG" sz="4400" dirty="0" smtClean="0"/>
              <a:t>3ـ قله الامكانات المتاحة الماديه والبشريه </a:t>
            </a:r>
          </a:p>
          <a:p>
            <a:pPr marL="0" indent="0" algn="r" rtl="1">
              <a:buNone/>
            </a:pPr>
            <a:r>
              <a:rPr lang="ar-EG" sz="4400" dirty="0" smtClean="0"/>
              <a:t>4ـ تداخل المشكلات والحلول الممكنه </a:t>
            </a:r>
          </a:p>
          <a:p>
            <a:pPr marL="0" indent="0" algn="r" rtl="1">
              <a:buNone/>
            </a:pPr>
            <a:r>
              <a:rPr lang="ar-EG" sz="4400" dirty="0" smtClean="0"/>
              <a:t>5ـ ارتفاع نسبه الطلاب الي عضو هيئة التدريس ومن ثم ضعف الجودة النوعيه للتعليم الجامعي وضعف مستوي معارف خريجية ومهاراتهم.</a:t>
            </a:r>
            <a:endParaRPr lang="en-US" sz="4400" dirty="0"/>
          </a:p>
        </p:txBody>
      </p:sp>
    </p:spTree>
    <p:extLst>
      <p:ext uri="{BB962C8B-B14F-4D97-AF65-F5344CB8AC3E}">
        <p14:creationId xmlns:p14="http://schemas.microsoft.com/office/powerpoint/2010/main" val="17144940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FF0000"/>
          </a:solidFill>
        </p:spPr>
        <p:txBody>
          <a:bodyPr>
            <a:normAutofit/>
          </a:bodyPr>
          <a:lstStyle/>
          <a:p>
            <a:pPr algn="r" rtl="1"/>
            <a:r>
              <a:rPr lang="ar-EG" sz="3600" dirty="0" smtClean="0">
                <a:solidFill>
                  <a:srgbClr val="FFFF00"/>
                </a:solidFill>
              </a:rPr>
              <a:t>المعوقات او المشكلات التي يواجها التخطيط الاستراتيجيي</a:t>
            </a:r>
            <a:endParaRPr lang="en-US" sz="3600" dirty="0">
              <a:solidFill>
                <a:srgbClr val="FFFF00"/>
              </a:solidFill>
            </a:endParaRPr>
          </a:p>
        </p:txBody>
      </p:sp>
      <p:sp>
        <p:nvSpPr>
          <p:cNvPr id="3" name="Content Placeholder 2"/>
          <p:cNvSpPr>
            <a:spLocks noGrp="1"/>
          </p:cNvSpPr>
          <p:nvPr>
            <p:ph sz="quarter" idx="1"/>
          </p:nvPr>
        </p:nvSpPr>
        <p:spPr>
          <a:xfrm>
            <a:off x="0" y="1371600"/>
            <a:ext cx="9144000" cy="5486400"/>
          </a:xfrm>
          <a:solidFill>
            <a:srgbClr val="00B0F0"/>
          </a:solidFill>
        </p:spPr>
        <p:txBody>
          <a:bodyPr/>
          <a:lstStyle/>
          <a:p>
            <a:pPr marL="0" indent="0" algn="r" rtl="1">
              <a:buNone/>
            </a:pPr>
            <a:r>
              <a:rPr lang="ar-EG" dirty="0" smtClean="0"/>
              <a:t>1ـ وجود المؤسسه في بيئة تتصف بالتعقيد والتغيير المستمر </a:t>
            </a:r>
          </a:p>
          <a:p>
            <a:pPr marL="0" indent="0" algn="r" rtl="1">
              <a:buNone/>
            </a:pPr>
            <a:r>
              <a:rPr lang="ar-EG" dirty="0" smtClean="0"/>
              <a:t>2ـ قد يتردد العديد من المديريين في وضع اهداف لوحداتهم </a:t>
            </a:r>
          </a:p>
          <a:p>
            <a:pPr marL="0" indent="0" algn="r" rtl="1">
              <a:buNone/>
            </a:pPr>
            <a:r>
              <a:rPr lang="ar-EG" dirty="0" smtClean="0"/>
              <a:t>3ـ التخطيط الفعال يحتاج الي وقت وتكلفة كبيرة  </a:t>
            </a:r>
          </a:p>
          <a:p>
            <a:pPr marL="0" indent="0" algn="r" rtl="1">
              <a:buNone/>
            </a:pPr>
            <a:r>
              <a:rPr lang="ar-EG" dirty="0" smtClean="0"/>
              <a:t>4ـ التخطيط الاستراتيجيي يتطلب كم هائل من المعلومات والاحصاءات ويستغرق جمعها واعدادها وقتا طويلا وتكلفة ماليه كبيرة .</a:t>
            </a:r>
          </a:p>
          <a:p>
            <a:pPr marL="0" indent="0" algn="r" rtl="1">
              <a:buNone/>
            </a:pPr>
            <a:r>
              <a:rPr lang="ar-EG" dirty="0" smtClean="0"/>
              <a:t>5ـ تطبيق مدخل التخطيط الاستراتيجيي الي مقاومتة </a:t>
            </a:r>
          </a:p>
          <a:p>
            <a:pPr marL="0" indent="0" algn="r" rtl="1">
              <a:buNone/>
            </a:pPr>
            <a:r>
              <a:rPr lang="ar-EG" dirty="0" smtClean="0"/>
              <a:t>6ـ يكون معظم المديريين غالبية وقتهم المشاكل قصيرة الاجل وبالتالي لا يفكرون في مستقبل منظماتهم.</a:t>
            </a:r>
          </a:p>
          <a:p>
            <a:pPr marL="0" indent="0" algn="r" rtl="1">
              <a:buNone/>
            </a:pPr>
            <a:r>
              <a:rPr lang="ar-EG" dirty="0" smtClean="0"/>
              <a:t>7ـ عدم اقتناع اعضاء المؤسسه الجامعيه بأهميه عمليه التخطيط.</a:t>
            </a:r>
          </a:p>
          <a:p>
            <a:pPr marL="0" indent="0" algn="r" rtl="1">
              <a:buNone/>
            </a:pPr>
            <a:r>
              <a:rPr lang="ar-EG" dirty="0" smtClean="0"/>
              <a:t>8ـ المشكلات المرتبطة بالبيانات , عدم الفهم الكامل لعمليه التخطيط والفشل في مواصله الاعلام .</a:t>
            </a:r>
            <a:endParaRPr lang="en-US" dirty="0"/>
          </a:p>
        </p:txBody>
      </p:sp>
    </p:spTree>
    <p:extLst>
      <p:ext uri="{BB962C8B-B14F-4D97-AF65-F5344CB8AC3E}">
        <p14:creationId xmlns:p14="http://schemas.microsoft.com/office/powerpoint/2010/main" val="1472322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a:solidFill>
            <a:srgbClr val="FF0000"/>
          </a:solidFill>
        </p:spPr>
        <p:txBody>
          <a:bodyPr/>
          <a:lstStyle/>
          <a:p>
            <a:r>
              <a:rPr lang="ar-EG" dirty="0" smtClean="0"/>
              <a:t>الخاتمه</a:t>
            </a:r>
            <a:endParaRPr lang="en-US" dirty="0"/>
          </a:p>
        </p:txBody>
      </p:sp>
      <p:sp>
        <p:nvSpPr>
          <p:cNvPr id="3" name="Content Placeholder 2"/>
          <p:cNvSpPr>
            <a:spLocks noGrp="1"/>
          </p:cNvSpPr>
          <p:nvPr>
            <p:ph sz="quarter" idx="1"/>
          </p:nvPr>
        </p:nvSpPr>
        <p:spPr>
          <a:xfrm>
            <a:off x="0" y="1527048"/>
            <a:ext cx="9144000" cy="5330952"/>
          </a:xfrm>
          <a:solidFill>
            <a:srgbClr val="FFC000"/>
          </a:solidFill>
        </p:spPr>
        <p:txBody>
          <a:bodyPr/>
          <a:lstStyle/>
          <a:p>
            <a:pPr marL="0" indent="0">
              <a:buNone/>
            </a:pPr>
            <a:r>
              <a:rPr lang="ar-EG" dirty="0" smtClean="0"/>
              <a:t> </a:t>
            </a:r>
            <a:endParaRPr lang="en-US" dirty="0"/>
          </a:p>
        </p:txBody>
      </p:sp>
      <p:sp>
        <p:nvSpPr>
          <p:cNvPr id="4" name="Parallelogram 3"/>
          <p:cNvSpPr/>
          <p:nvPr/>
        </p:nvSpPr>
        <p:spPr>
          <a:xfrm>
            <a:off x="0" y="1600200"/>
            <a:ext cx="9067800" cy="5257800"/>
          </a:xfrm>
          <a:prstGeom prst="parallelogram">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r"/>
            <a:r>
              <a:rPr lang="ar-EG" sz="2400" dirty="0" smtClean="0"/>
              <a:t>عادهذا الفصل ليتناول بشكل أكثر عموميه االاسباب التي تقف وراء احتياج التعليم الجامعي الي التخطيط الاستراتيجي، وفي الختام عرض الفصل الحدود التي تعيق تطبيق التخطيط الاستراتيجي في المؤسسلا التعليمية حتي يمكن تهيئة المناخ الملائم لتطبيق التخطيط الاستراتيجي في المؤسسات التعليم الجامعي بصفة عامة وعلي الخصوص جامعة المنصورة فلابد من توافر متطلبات معينة تساعد علي حسن تطبيق هذا النوع من التخطيط والتغلب علي المعوقات والحدود السابق عرضها من جهه ومدي استعداد تلك المؤسسات لتطبيق هذا المدخل التخطيطي انطلاقا من توافر تلك المتطلبات اوعدمة من جهه اخري.</a:t>
            </a:r>
            <a:endParaRPr lang="en-US" sz="2400" dirty="0"/>
          </a:p>
        </p:txBody>
      </p:sp>
    </p:spTree>
    <p:extLst>
      <p:ext uri="{BB962C8B-B14F-4D97-AF65-F5344CB8AC3E}">
        <p14:creationId xmlns:p14="http://schemas.microsoft.com/office/powerpoint/2010/main" val="1206887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accent1">
              <a:lumMod val="60000"/>
              <a:lumOff val="40000"/>
            </a:schemeClr>
          </a:solidFill>
        </p:spPr>
        <p:txBody>
          <a:bodyPr>
            <a:normAutofit/>
          </a:bodyPr>
          <a:lstStyle/>
          <a:p>
            <a:r>
              <a:rPr lang="ar-EG" dirty="0" smtClean="0">
                <a:solidFill>
                  <a:srgbClr val="FF0000"/>
                </a:solidFill>
              </a:rPr>
              <a:t>اهداف التخطيط الاستراتيجيي بالنسبة </a:t>
            </a:r>
            <a:r>
              <a:rPr lang="ar-EG" dirty="0" smtClean="0">
                <a:solidFill>
                  <a:srgbClr val="FF0000"/>
                </a:solidFill>
              </a:rPr>
              <a:t>للمؤسسات</a:t>
            </a:r>
            <a:endParaRPr lang="en-US" dirty="0">
              <a:solidFill>
                <a:srgbClr val="FF0000"/>
              </a:solidFill>
            </a:endParaRPr>
          </a:p>
        </p:txBody>
      </p:sp>
      <p:sp>
        <p:nvSpPr>
          <p:cNvPr id="3" name="Content Placeholder 2"/>
          <p:cNvSpPr>
            <a:spLocks noGrp="1"/>
          </p:cNvSpPr>
          <p:nvPr>
            <p:ph sz="quarter" idx="1"/>
          </p:nvPr>
        </p:nvSpPr>
        <p:spPr>
          <a:xfrm>
            <a:off x="0" y="1371600"/>
            <a:ext cx="9144000" cy="5486400"/>
          </a:xfrm>
          <a:solidFill>
            <a:schemeClr val="accent2">
              <a:lumMod val="60000"/>
              <a:lumOff val="40000"/>
            </a:schemeClr>
          </a:solidFill>
        </p:spPr>
        <p:txBody>
          <a:bodyPr>
            <a:normAutofit/>
          </a:bodyPr>
          <a:lstStyle/>
          <a:p>
            <a:pPr marL="914400" lvl="1" indent="-514350" algn="r" rtl="1">
              <a:buFont typeface="Wingdings" pitchFamily="2" charset="2"/>
              <a:buChar char="v"/>
            </a:pPr>
            <a:r>
              <a:rPr lang="ar-EG" sz="2800" dirty="0" smtClean="0"/>
              <a:t>احداث قدر من التغيير في اتجاة المؤسسة التعليمية وثقافتها .</a:t>
            </a:r>
          </a:p>
          <a:p>
            <a:pPr marL="914400" lvl="1" indent="-514350" algn="r" rtl="1">
              <a:buFont typeface="Wingdings" pitchFamily="2" charset="2"/>
              <a:buChar char="v"/>
            </a:pPr>
            <a:r>
              <a:rPr lang="ar-EG" sz="2800" dirty="0" smtClean="0"/>
              <a:t>التعجيل بنمو المؤسسة التعليمية وتعظيم مردودها .</a:t>
            </a:r>
          </a:p>
          <a:p>
            <a:pPr marL="914400" lvl="1" indent="-514350" algn="r" rtl="1">
              <a:buFont typeface="Wingdings" pitchFamily="2" charset="2"/>
              <a:buChar char="v"/>
            </a:pPr>
            <a:r>
              <a:rPr lang="ar-EG" sz="2800" dirty="0" smtClean="0"/>
              <a:t>تطوير  التنسيق الداخلي بين الانشطة التي تقوم بها الوحدات الفرعية بالمؤسسة.</a:t>
            </a:r>
          </a:p>
          <a:p>
            <a:pPr marL="914400" lvl="1" indent="-514350" algn="r" rtl="1">
              <a:buFont typeface="Wingdings" pitchFamily="2" charset="2"/>
              <a:buChar char="v"/>
            </a:pPr>
            <a:r>
              <a:rPr lang="ar-EG" sz="2800" dirty="0" smtClean="0"/>
              <a:t>الاهتمام باستمرارية انشطة التخطيط والتحليل للبيئة داخليا وخارجيا .</a:t>
            </a:r>
          </a:p>
          <a:p>
            <a:pPr marL="914400" lvl="1" indent="-514350" algn="r" rtl="1">
              <a:buFont typeface="Wingdings" pitchFamily="2" charset="2"/>
              <a:buChar char="v"/>
            </a:pPr>
            <a:r>
              <a:rPr lang="ar-EG" dirty="0" smtClean="0"/>
              <a:t>تدريب </a:t>
            </a:r>
            <a:r>
              <a:rPr lang="ar-EG" sz="2800" dirty="0" smtClean="0"/>
              <a:t>المديريين علي الاخذ بزمام المبادرة واتخاذ القرارات في ضؤ البيانات الدقيقة .</a:t>
            </a:r>
          </a:p>
          <a:p>
            <a:pPr marL="914400" lvl="1" indent="-514350" algn="r" rtl="1">
              <a:buFont typeface="Wingdings" pitchFamily="2" charset="2"/>
              <a:buChar char="v"/>
            </a:pPr>
            <a:r>
              <a:rPr lang="ar-EG" sz="2800" dirty="0" smtClean="0"/>
              <a:t>توفير البيانات الصحيحة امام المسؤليين . </a:t>
            </a:r>
          </a:p>
          <a:p>
            <a:pPr marL="914400" lvl="1" indent="-514350" algn="r" rtl="1">
              <a:buFont typeface="Wingdings" pitchFamily="2" charset="2"/>
              <a:buChar char="v"/>
            </a:pPr>
            <a:r>
              <a:rPr lang="ar-EG" sz="2800" dirty="0" smtClean="0"/>
              <a:t>توفير اطار مرجعي للبيانات والميزانيات والخطط الاجرائية طويلة وقصيرة المدي .</a:t>
            </a:r>
          </a:p>
          <a:p>
            <a:pPr marL="914400" lvl="1" indent="-514350" algn="r" rtl="1">
              <a:buFont typeface="Wingdings" pitchFamily="2" charset="2"/>
              <a:buChar char="v"/>
            </a:pPr>
            <a:r>
              <a:rPr lang="ar-EG" sz="3000" dirty="0" smtClean="0"/>
              <a:t>توجية الانتباة الي تقلبات البيئة من اجل التكيف معها بصورة افضل .</a:t>
            </a:r>
            <a:endParaRPr lang="en-US" sz="3000" dirty="0"/>
          </a:p>
        </p:txBody>
      </p:sp>
    </p:spTree>
    <p:extLst>
      <p:ext uri="{BB962C8B-B14F-4D97-AF65-F5344CB8AC3E}">
        <p14:creationId xmlns:p14="http://schemas.microsoft.com/office/powerpoint/2010/main" val="37853412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2">
            <a:schemeClr val="accent1">
              <a:shade val="50000"/>
            </a:schemeClr>
          </a:lnRef>
          <a:fillRef idx="1003">
            <a:schemeClr val="dk1"/>
          </a:fillRef>
          <a:effectRef idx="0">
            <a:schemeClr val="accent1"/>
          </a:effectRef>
          <a:fontRef idx="minor">
            <a:schemeClr val="lt1"/>
          </a:fontRef>
        </p:style>
        <p:txBody>
          <a:bodyPr/>
          <a:lstStyle/>
          <a:p>
            <a:r>
              <a:rPr lang="ar-EG" dirty="0" smtClean="0"/>
              <a:t> </a:t>
            </a:r>
            <a:r>
              <a:rPr lang="ar-EG" dirty="0" smtClean="0">
                <a:solidFill>
                  <a:srgbClr val="00B0F0"/>
                </a:solidFill>
              </a:rPr>
              <a:t>تعريف</a:t>
            </a:r>
            <a:r>
              <a:rPr lang="ar-EG" dirty="0" smtClean="0"/>
              <a:t> </a:t>
            </a:r>
            <a:r>
              <a:rPr lang="ar-EG" dirty="0" smtClean="0">
                <a:solidFill>
                  <a:srgbClr val="00B0F0"/>
                </a:solidFill>
              </a:rPr>
              <a:t>التخطيط</a:t>
            </a:r>
            <a:r>
              <a:rPr lang="ar-EG" dirty="0" smtClean="0"/>
              <a:t> </a:t>
            </a:r>
            <a:r>
              <a:rPr lang="ar-EG" dirty="0" smtClean="0">
                <a:solidFill>
                  <a:srgbClr val="00B0F0"/>
                </a:solidFill>
              </a:rPr>
              <a:t>الاستراتيجيي </a:t>
            </a:r>
            <a:endParaRPr lang="en-US" dirty="0">
              <a:solidFill>
                <a:srgbClr val="00B0F0"/>
              </a:solidFill>
            </a:endParaRPr>
          </a:p>
        </p:txBody>
      </p:sp>
      <p:sp>
        <p:nvSpPr>
          <p:cNvPr id="3" name="Content Placeholder 2"/>
          <p:cNvSpPr>
            <a:spLocks noGrp="1"/>
          </p:cNvSpPr>
          <p:nvPr>
            <p:ph sz="quarter" idx="1"/>
          </p:nvPr>
        </p:nvSpPr>
        <p:spPr>
          <a:xfrm>
            <a:off x="0" y="1066800"/>
            <a:ext cx="9144000" cy="5791200"/>
          </a:xfrm>
          <a:solidFill>
            <a:schemeClr val="accent2">
              <a:lumMod val="60000"/>
              <a:lumOff val="40000"/>
            </a:schemeClr>
          </a:solidFill>
        </p:spPr>
        <p:style>
          <a:lnRef idx="0">
            <a:schemeClr val="accent3"/>
          </a:lnRef>
          <a:fillRef idx="1003">
            <a:schemeClr val="dk2"/>
          </a:fillRef>
          <a:effectRef idx="3">
            <a:schemeClr val="accent3"/>
          </a:effectRef>
          <a:fontRef idx="minor">
            <a:schemeClr val="lt1"/>
          </a:fontRef>
        </p:style>
        <p:txBody>
          <a:bodyPr>
            <a:normAutofit/>
          </a:bodyPr>
          <a:lstStyle/>
          <a:p>
            <a:pPr marL="0" indent="0" algn="r">
              <a:buNone/>
            </a:pPr>
            <a:r>
              <a:rPr lang="ar-EG" sz="4000" dirty="0" smtClean="0">
                <a:ln>
                  <a:solidFill>
                    <a:schemeClr val="accent1">
                      <a:lumMod val="75000"/>
                    </a:schemeClr>
                  </a:solidFill>
                </a:ln>
                <a:solidFill>
                  <a:schemeClr val="accent2">
                    <a:lumMod val="75000"/>
                  </a:schemeClr>
                </a:solidFill>
              </a:rPr>
              <a:t>عبارة عن عملية تقوم من خلالها المؤسسة الجامعية بصياغة دقيقة لرسالتها بالتناغم مع رؤيتها الخاصة ومن ثم تحديد الاهداف  التي ترمي الي تحقيق في المستقبل   ومن ثم تحديد كل من بيانات ومعلومات دقيقة و وتحليل العناصر و التهديدات الواجب تفاديها وتحليل العناصر المختلفة لبيئتها الداخلية والخارجية وتحديد جوانب القوة والضعف وتحديد عدة بدائل استراتيجية تختار منها ما يساعدها علي حسن التكيف مع المواقف المستقبلية المختلفة.</a:t>
            </a:r>
          </a:p>
          <a:p>
            <a:pPr marL="0" indent="0">
              <a:buNone/>
            </a:pPr>
            <a:endParaRPr lang="en-US" sz="4000" dirty="0">
              <a:ln>
                <a:solidFill>
                  <a:schemeClr val="accent1">
                    <a:lumMod val="75000"/>
                  </a:schemeClr>
                </a:solidFill>
              </a:ln>
              <a:solidFill>
                <a:schemeClr val="accent2">
                  <a:lumMod val="75000"/>
                </a:schemeClr>
              </a:solidFill>
            </a:endParaRPr>
          </a:p>
        </p:txBody>
      </p:sp>
    </p:spTree>
    <p:extLst>
      <p:ext uri="{BB962C8B-B14F-4D97-AF65-F5344CB8AC3E}">
        <p14:creationId xmlns:p14="http://schemas.microsoft.com/office/powerpoint/2010/main" val="968183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style>
          <a:lnRef idx="1">
            <a:schemeClr val="accent1"/>
          </a:lnRef>
          <a:fillRef idx="2">
            <a:schemeClr val="accent1"/>
          </a:fillRef>
          <a:effectRef idx="1">
            <a:schemeClr val="accent1"/>
          </a:effectRef>
          <a:fontRef idx="minor">
            <a:schemeClr val="dk1"/>
          </a:fontRef>
        </p:style>
        <p:txBody>
          <a:bodyPr>
            <a:normAutofit/>
          </a:bodyPr>
          <a:lstStyle/>
          <a:p>
            <a:r>
              <a:rPr lang="ar-EG" dirty="0" smtClean="0">
                <a:solidFill>
                  <a:schemeClr val="accent1">
                    <a:lumMod val="50000"/>
                  </a:schemeClr>
                </a:solidFill>
              </a:rPr>
              <a:t>مميزات التخطيط  الاستراتيجيي</a:t>
            </a:r>
            <a:endParaRPr lang="en-US" dirty="0">
              <a:solidFill>
                <a:schemeClr val="accent1">
                  <a:lumMod val="50000"/>
                </a:schemeClr>
              </a:solidFill>
            </a:endParaRPr>
          </a:p>
        </p:txBody>
      </p:sp>
      <p:sp>
        <p:nvSpPr>
          <p:cNvPr id="5" name="Content Placeholder 4"/>
          <p:cNvSpPr>
            <a:spLocks noGrp="1"/>
          </p:cNvSpPr>
          <p:nvPr>
            <p:ph sz="quarter" idx="1"/>
          </p:nvPr>
        </p:nvSpPr>
        <p:spPr>
          <a:xfrm>
            <a:off x="0" y="1066800"/>
            <a:ext cx="9144000" cy="5749636"/>
          </a:xfrm>
        </p:spPr>
        <p:style>
          <a:lnRef idx="0">
            <a:schemeClr val="accent1"/>
          </a:lnRef>
          <a:fillRef idx="3">
            <a:schemeClr val="accent1"/>
          </a:fillRef>
          <a:effectRef idx="3">
            <a:schemeClr val="accent1"/>
          </a:effectRef>
          <a:fontRef idx="minor">
            <a:schemeClr val="lt1"/>
          </a:fontRef>
        </p:style>
        <p:txBody>
          <a:bodyPr>
            <a:normAutofit/>
          </a:bodyPr>
          <a:lstStyle/>
          <a:p>
            <a:pPr marL="0" indent="0" algn="r">
              <a:buNone/>
            </a:pPr>
            <a:r>
              <a:rPr lang="ar-EG" dirty="0" smtClean="0">
                <a:solidFill>
                  <a:schemeClr val="tx1"/>
                </a:solidFill>
              </a:rPr>
              <a:t>يشارك فيه افراد كثيرون من داخل المؤسسة وخارجها مما يساعد علي اضافة ابعاد جديدة ومتنوعة تساهم في نجاح المؤسسة.</a:t>
            </a:r>
          </a:p>
          <a:p>
            <a:pPr marL="0" indent="0" algn="r">
              <a:buNone/>
            </a:pPr>
            <a:r>
              <a:rPr lang="ar-EG" dirty="0" smtClean="0">
                <a:solidFill>
                  <a:schemeClr val="tx1"/>
                </a:solidFill>
              </a:rPr>
              <a:t>2ـ يفيد التخطيط الاستراتيجي في صياغة وتحديد الاهداف والخطط والسياسات التي يجب تعدليها اذا لم تكن متماشيه مع ملامح الفكر الاساسي .</a:t>
            </a:r>
          </a:p>
          <a:p>
            <a:pPr marL="0" indent="0" algn="r">
              <a:buNone/>
            </a:pPr>
            <a:r>
              <a:rPr lang="ar-EG" dirty="0" smtClean="0">
                <a:solidFill>
                  <a:schemeClr val="tx1"/>
                </a:solidFill>
              </a:rPr>
              <a:t>3ـيساعد التخطيط الاستراتيجي علي تخصيص الفائض من الموارد والتنبؤ بالتكلفه و العائد المتوقعان من البدائل المتاحة.</a:t>
            </a:r>
          </a:p>
          <a:p>
            <a:pPr marL="0" indent="0" algn="r">
              <a:buNone/>
            </a:pPr>
            <a:r>
              <a:rPr lang="ar-EG" dirty="0" smtClean="0">
                <a:solidFill>
                  <a:schemeClr val="tx1"/>
                </a:solidFill>
              </a:rPr>
              <a:t>4ـالتركيز علي اهداف الوحدات االفرعية بدلا من الاهداف العامة للمنظمة,</a:t>
            </a:r>
          </a:p>
          <a:p>
            <a:pPr marL="0" indent="0" algn="r">
              <a:buNone/>
            </a:pPr>
            <a:r>
              <a:rPr lang="ar-EG" dirty="0" smtClean="0">
                <a:solidFill>
                  <a:schemeClr val="tx1"/>
                </a:solidFill>
              </a:rPr>
              <a:t>5ـالتكامل بين اهداف الوحدات الفرعية واهداف المؤسسة .</a:t>
            </a:r>
          </a:p>
          <a:p>
            <a:pPr marL="0" indent="0" algn="r">
              <a:buNone/>
            </a:pPr>
            <a:r>
              <a:rPr lang="ar-EG" dirty="0" smtClean="0">
                <a:solidFill>
                  <a:schemeClr val="tx1"/>
                </a:solidFill>
              </a:rPr>
              <a:t>6ـمساعدة الادارة العليا علي القيام بمسؤلياتها .</a:t>
            </a:r>
          </a:p>
          <a:p>
            <a:pPr marL="0" indent="0" algn="r">
              <a:buNone/>
            </a:pPr>
            <a:r>
              <a:rPr lang="ar-EG" dirty="0" smtClean="0">
                <a:solidFill>
                  <a:schemeClr val="tx1"/>
                </a:solidFill>
              </a:rPr>
              <a:t>7ـتقديم مجموعة متكاملة من ادوات اتخاذ القرار.</a:t>
            </a:r>
          </a:p>
          <a:p>
            <a:pPr marL="0" indent="0" algn="r">
              <a:buNone/>
            </a:pPr>
            <a:r>
              <a:rPr lang="ar-EG" dirty="0" smtClean="0">
                <a:solidFill>
                  <a:schemeClr val="tx1"/>
                </a:solidFill>
              </a:rPr>
              <a:t>8ـيحقق التخطيط الاستراتيجيي التوازن بين اهداف قصيرة وطويلة المدي.</a:t>
            </a:r>
          </a:p>
          <a:p>
            <a:pPr marL="0" indent="0" algn="r">
              <a:buNone/>
            </a:pPr>
            <a:r>
              <a:rPr lang="ar-EG" dirty="0" smtClean="0">
                <a:solidFill>
                  <a:schemeClr val="tx1"/>
                </a:solidFill>
              </a:rPr>
              <a:t>9ـالقدرة علي الرقابة وتقييم الاداء والسيطرة علي مستقبل المنظمة.</a:t>
            </a:r>
            <a:endParaRPr lang="en-US" dirty="0">
              <a:solidFill>
                <a:schemeClr val="tx1"/>
              </a:solidFill>
            </a:endParaRPr>
          </a:p>
        </p:txBody>
      </p:sp>
    </p:spTree>
    <p:extLst>
      <p:ext uri="{BB962C8B-B14F-4D97-AF65-F5344CB8AC3E}">
        <p14:creationId xmlns:p14="http://schemas.microsoft.com/office/powerpoint/2010/main" val="3840054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0" y="990600"/>
            <a:ext cx="4724400" cy="1143000"/>
          </a:xfrm>
        </p:spPr>
        <p:style>
          <a:lnRef idx="3">
            <a:schemeClr val="lt1"/>
          </a:lnRef>
          <a:fillRef idx="1">
            <a:schemeClr val="accent5"/>
          </a:fillRef>
          <a:effectRef idx="1">
            <a:schemeClr val="accent5"/>
          </a:effectRef>
          <a:fontRef idx="minor">
            <a:schemeClr val="lt1"/>
          </a:fontRef>
        </p:style>
        <p:txBody>
          <a:bodyPr/>
          <a:lstStyle/>
          <a:p>
            <a:pPr algn="ctr"/>
            <a:r>
              <a:rPr lang="ar-EG" sz="3200" dirty="0" smtClean="0">
                <a:solidFill>
                  <a:schemeClr val="accent1">
                    <a:lumMod val="50000"/>
                  </a:schemeClr>
                </a:solidFill>
              </a:rPr>
              <a:t>التخطيط الاستراتيجيي</a:t>
            </a:r>
            <a:endParaRPr lang="en-US" sz="3200" dirty="0">
              <a:solidFill>
                <a:schemeClr val="accent1">
                  <a:lumMod val="50000"/>
                </a:schemeClr>
              </a:solidFill>
            </a:endParaRPr>
          </a:p>
        </p:txBody>
      </p:sp>
      <p:sp>
        <p:nvSpPr>
          <p:cNvPr id="7" name="Text Placeholder 6"/>
          <p:cNvSpPr>
            <a:spLocks noGrp="1"/>
          </p:cNvSpPr>
          <p:nvPr>
            <p:ph type="body" sz="half" idx="3"/>
          </p:nvPr>
        </p:nvSpPr>
        <p:spPr>
          <a:xfrm>
            <a:off x="4703618" y="990600"/>
            <a:ext cx="4440383" cy="1143000"/>
          </a:xfrm>
        </p:spPr>
        <p:style>
          <a:lnRef idx="1">
            <a:schemeClr val="accent4"/>
          </a:lnRef>
          <a:fillRef idx="3">
            <a:schemeClr val="accent4"/>
          </a:fillRef>
          <a:effectRef idx="2">
            <a:schemeClr val="accent4"/>
          </a:effectRef>
          <a:fontRef idx="minor">
            <a:schemeClr val="lt1"/>
          </a:fontRef>
        </p:style>
        <p:txBody>
          <a:bodyPr/>
          <a:lstStyle/>
          <a:p>
            <a:pPr algn="ctr"/>
            <a:r>
              <a:rPr lang="ar-EG" sz="3200" dirty="0" smtClean="0">
                <a:solidFill>
                  <a:schemeClr val="accent2">
                    <a:lumMod val="75000"/>
                  </a:schemeClr>
                </a:solidFill>
              </a:rPr>
              <a:t>التخطيط التقليدي</a:t>
            </a:r>
            <a:endParaRPr lang="en-US" sz="3200" dirty="0">
              <a:solidFill>
                <a:schemeClr val="accent2">
                  <a:lumMod val="75000"/>
                </a:schemeClr>
              </a:solidFill>
            </a:endParaRPr>
          </a:p>
        </p:txBody>
      </p:sp>
      <p:sp>
        <p:nvSpPr>
          <p:cNvPr id="6" name="Content Placeholder 5"/>
          <p:cNvSpPr>
            <a:spLocks noGrp="1"/>
          </p:cNvSpPr>
          <p:nvPr>
            <p:ph sz="quarter" idx="2"/>
          </p:nvPr>
        </p:nvSpPr>
        <p:spPr>
          <a:xfrm>
            <a:off x="0" y="2133600"/>
            <a:ext cx="4648200" cy="4876800"/>
          </a:xfrm>
        </p:spPr>
        <p:style>
          <a:lnRef idx="1">
            <a:schemeClr val="accent3"/>
          </a:lnRef>
          <a:fillRef idx="3">
            <a:schemeClr val="accent3"/>
          </a:fillRef>
          <a:effectRef idx="2">
            <a:schemeClr val="accent3"/>
          </a:effectRef>
          <a:fontRef idx="minor">
            <a:schemeClr val="lt1"/>
          </a:fontRef>
        </p:style>
        <p:txBody>
          <a:bodyPr>
            <a:normAutofit fontScale="85000" lnSpcReduction="10000"/>
          </a:bodyPr>
          <a:lstStyle/>
          <a:p>
            <a:pPr marL="0" indent="0" algn="r">
              <a:buNone/>
            </a:pPr>
            <a:r>
              <a:rPr lang="ar-EG" dirty="0" smtClean="0"/>
              <a:t>1ـ</a:t>
            </a:r>
            <a:r>
              <a:rPr lang="ar-EG" sz="3200" dirty="0" smtClean="0"/>
              <a:t>هو نظام مفتوح يتميز بالتفاعل مع البيئة الداخلية والخارجية.</a:t>
            </a:r>
          </a:p>
          <a:p>
            <a:pPr marL="0" indent="0" algn="r">
              <a:buNone/>
            </a:pPr>
            <a:r>
              <a:rPr lang="ar-EG" dirty="0" smtClean="0"/>
              <a:t>2ـ يركز علي العمليات الكفيلة بانجاز الاهداف.</a:t>
            </a:r>
          </a:p>
          <a:p>
            <a:pPr marL="0" indent="0" algn="r">
              <a:buNone/>
            </a:pPr>
            <a:r>
              <a:rPr lang="ar-EG" dirty="0" smtClean="0"/>
              <a:t>3ـيتسم بالعقلانية والاهتمام بالجوانب المتعلقة بالقيم ويعترف بتأثيرها علي اراء الافراد وسلوكياتهم وادائهم.</a:t>
            </a:r>
          </a:p>
          <a:p>
            <a:pPr marL="0" indent="0" algn="r">
              <a:buNone/>
            </a:pPr>
            <a:r>
              <a:rPr lang="ar-EG" dirty="0" smtClean="0"/>
              <a:t>4ـيركز علي البيئة الداخلية والخارجية والبيانات الكمية والكيفية .</a:t>
            </a:r>
          </a:p>
          <a:p>
            <a:pPr marL="0" indent="0" algn="r">
              <a:buNone/>
            </a:pPr>
            <a:r>
              <a:rPr lang="ar-EG" dirty="0" smtClean="0"/>
              <a:t>5ـيركز علي الحاضر والمستقبل علي حد سواء.</a:t>
            </a:r>
          </a:p>
          <a:p>
            <a:pPr marL="0" indent="0" algn="r">
              <a:buNone/>
            </a:pPr>
            <a:r>
              <a:rPr lang="ar-EG" dirty="0" smtClean="0"/>
              <a:t>6ـيركز علي المراجعة والفحص السنوي .</a:t>
            </a:r>
          </a:p>
          <a:p>
            <a:pPr marL="0" indent="0" algn="r">
              <a:buNone/>
            </a:pPr>
            <a:r>
              <a:rPr lang="ar-EG" dirty="0" smtClean="0"/>
              <a:t>7ـيركز علي الابداع والابتكار والحدس وفن التخطيط والادارة وصناعة القرار. </a:t>
            </a:r>
          </a:p>
          <a:p>
            <a:pPr marL="0" indent="0" algn="r">
              <a:buNone/>
            </a:pPr>
            <a:endParaRPr lang="ar-EG" dirty="0"/>
          </a:p>
          <a:p>
            <a:pPr marL="0" indent="0" algn="r">
              <a:buNone/>
            </a:pPr>
            <a:endParaRPr lang="ar-EG" dirty="0" smtClean="0"/>
          </a:p>
          <a:p>
            <a:pPr marL="0" indent="0" algn="r">
              <a:buNone/>
            </a:pPr>
            <a:endParaRPr lang="en-US" dirty="0"/>
          </a:p>
        </p:txBody>
      </p:sp>
      <p:sp>
        <p:nvSpPr>
          <p:cNvPr id="4" name="Title 3"/>
          <p:cNvSpPr>
            <a:spLocks noGrp="1"/>
          </p:cNvSpPr>
          <p:nvPr>
            <p:ph type="title"/>
          </p:nvPr>
        </p:nvSpPr>
        <p:spPr>
          <a:xfrm>
            <a:off x="0" y="0"/>
            <a:ext cx="9144000" cy="987552"/>
          </a:xfrm>
        </p:spPr>
        <p:style>
          <a:lnRef idx="2">
            <a:schemeClr val="accent4">
              <a:shade val="50000"/>
            </a:schemeClr>
          </a:lnRef>
          <a:fillRef idx="1">
            <a:schemeClr val="accent4"/>
          </a:fillRef>
          <a:effectRef idx="0">
            <a:schemeClr val="accent4"/>
          </a:effectRef>
          <a:fontRef idx="minor">
            <a:schemeClr val="lt1"/>
          </a:fontRef>
        </p:style>
        <p:txBody>
          <a:bodyPr/>
          <a:lstStyle/>
          <a:p>
            <a:r>
              <a:rPr lang="ar-EG" dirty="0" smtClean="0"/>
              <a:t>الفرق بين  المداخل التقليدية للتخطيط ومدخل التخطيط الاستراتيجيي</a:t>
            </a:r>
            <a:endParaRPr lang="en-US" dirty="0"/>
          </a:p>
        </p:txBody>
      </p:sp>
      <p:sp>
        <p:nvSpPr>
          <p:cNvPr id="9" name="Content Placeholder 8"/>
          <p:cNvSpPr>
            <a:spLocks noGrp="1"/>
          </p:cNvSpPr>
          <p:nvPr>
            <p:ph sz="quarter" idx="4"/>
          </p:nvPr>
        </p:nvSpPr>
        <p:spPr>
          <a:xfrm>
            <a:off x="4724400" y="2209800"/>
            <a:ext cx="4419600" cy="4800600"/>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marL="0" indent="0" algn="r">
              <a:buNone/>
            </a:pPr>
            <a:r>
              <a:rPr lang="ar-EG" dirty="0" smtClean="0"/>
              <a:t>1ـ هو نظام يتأثر بالانظمة او البيئة المحيطة .</a:t>
            </a:r>
          </a:p>
          <a:p>
            <a:pPr marL="0" indent="0" algn="r">
              <a:buNone/>
            </a:pPr>
            <a:r>
              <a:rPr lang="ar-EG" dirty="0" smtClean="0"/>
              <a:t>2ـيركز علي وثيقة الخطة.</a:t>
            </a:r>
          </a:p>
          <a:p>
            <a:pPr marL="0" indent="0" algn="r">
              <a:buNone/>
            </a:pPr>
            <a:r>
              <a:rPr lang="ar-EG" dirty="0" smtClean="0"/>
              <a:t>3ـيركز علي الصيغ والمعادلات الرياضيه كما يهتم بالقيم والسياسة وا</a:t>
            </a:r>
            <a:endParaRPr lang="en-US" dirty="0" smtClean="0"/>
          </a:p>
          <a:p>
            <a:pPr marL="0" indent="0" algn="r">
              <a:buNone/>
            </a:pPr>
            <a:r>
              <a:rPr lang="ar-EG" dirty="0" smtClean="0"/>
              <a:t>لظروف المتغيرة.</a:t>
            </a:r>
          </a:p>
          <a:p>
            <a:pPr marL="0" indent="0" algn="r">
              <a:buNone/>
            </a:pPr>
            <a:r>
              <a:rPr lang="ar-EG" dirty="0" smtClean="0"/>
              <a:t>4ـيهتم بالتحليل الداخلي والاساليب الكمية لتوزيع المصادر .</a:t>
            </a:r>
          </a:p>
          <a:p>
            <a:pPr marL="0" indent="0" algn="r">
              <a:buNone/>
            </a:pPr>
            <a:r>
              <a:rPr lang="ar-EG" dirty="0" smtClean="0"/>
              <a:t>5ـيركز علي المستقبل .</a:t>
            </a:r>
          </a:p>
          <a:p>
            <a:pPr marL="0" indent="0" algn="r">
              <a:buNone/>
            </a:pPr>
            <a:r>
              <a:rPr lang="ar-EG" dirty="0" smtClean="0"/>
              <a:t>6ـ يركز علي علم التخطيط وصناعة القرار.</a:t>
            </a:r>
          </a:p>
          <a:p>
            <a:pPr marL="0" indent="0" algn="r">
              <a:buNone/>
            </a:pPr>
            <a:r>
              <a:rPr lang="ar-EG" dirty="0" smtClean="0"/>
              <a:t>7ـيركز علي الخطط المطبوعة التي يتباها بها. </a:t>
            </a:r>
          </a:p>
          <a:p>
            <a:pPr marL="0" indent="0">
              <a:buNone/>
            </a:pPr>
            <a:endParaRPr lang="en-US" dirty="0"/>
          </a:p>
        </p:txBody>
      </p:sp>
    </p:spTree>
    <p:extLst>
      <p:ext uri="{BB962C8B-B14F-4D97-AF65-F5344CB8AC3E}">
        <p14:creationId xmlns:p14="http://schemas.microsoft.com/office/powerpoint/2010/main" val="2651245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0" y="1219200"/>
            <a:ext cx="4572000" cy="1037774"/>
          </a:xfrm>
          <a:solidFill>
            <a:srgbClr val="002060"/>
          </a:solidFill>
        </p:spPr>
        <p:txBody>
          <a:bodyPr/>
          <a:lstStyle/>
          <a:p>
            <a:pPr algn="ctr"/>
            <a:r>
              <a:rPr lang="ar-EG" dirty="0" smtClean="0"/>
              <a:t>التخطيط طويل المدي</a:t>
            </a:r>
            <a:endParaRPr lang="en-US" dirty="0"/>
          </a:p>
        </p:txBody>
      </p:sp>
      <p:sp>
        <p:nvSpPr>
          <p:cNvPr id="3" name="Text Placeholder 2"/>
          <p:cNvSpPr>
            <a:spLocks noGrp="1"/>
          </p:cNvSpPr>
          <p:nvPr>
            <p:ph type="body" sz="half" idx="3"/>
          </p:nvPr>
        </p:nvSpPr>
        <p:spPr>
          <a:xfrm>
            <a:off x="4572000" y="1219200"/>
            <a:ext cx="4572000" cy="1143000"/>
          </a:xfrm>
          <a:solidFill>
            <a:schemeClr val="accent2"/>
          </a:solidFill>
        </p:spPr>
        <p:txBody>
          <a:bodyPr/>
          <a:lstStyle/>
          <a:p>
            <a:pPr algn="ctr"/>
            <a:r>
              <a:rPr lang="ar-EG" dirty="0" smtClean="0"/>
              <a:t>التخطيط الاستراتيجيي</a:t>
            </a:r>
            <a:endParaRPr lang="en-US" dirty="0"/>
          </a:p>
        </p:txBody>
      </p:sp>
      <p:sp>
        <p:nvSpPr>
          <p:cNvPr id="4" name="Content Placeholder 3"/>
          <p:cNvSpPr>
            <a:spLocks noGrp="1"/>
          </p:cNvSpPr>
          <p:nvPr>
            <p:ph sz="quarter" idx="2"/>
          </p:nvPr>
        </p:nvSpPr>
        <p:spPr>
          <a:xfrm>
            <a:off x="0" y="2286000"/>
            <a:ext cx="4572000" cy="4572000"/>
          </a:xfrm>
          <a:solidFill>
            <a:srgbClr val="FFC000"/>
          </a:solidFill>
        </p:spPr>
        <p:style>
          <a:lnRef idx="0">
            <a:schemeClr val="accent1"/>
          </a:lnRef>
          <a:fillRef idx="3">
            <a:schemeClr val="accent1"/>
          </a:fillRef>
          <a:effectRef idx="3">
            <a:schemeClr val="accent1"/>
          </a:effectRef>
          <a:fontRef idx="minor">
            <a:schemeClr val="lt1"/>
          </a:fontRef>
        </p:style>
        <p:txBody>
          <a:bodyPr>
            <a:normAutofit/>
          </a:bodyPr>
          <a:lstStyle/>
          <a:p>
            <a:pPr marL="0" indent="0" algn="r">
              <a:buNone/>
            </a:pPr>
            <a:r>
              <a:rPr lang="ar-EG" dirty="0" smtClean="0"/>
              <a:t>1ـيركز علي البرنامج النهائي لخطة التحليل النهائي.</a:t>
            </a:r>
          </a:p>
          <a:p>
            <a:pPr marL="0" indent="0" algn="r">
              <a:buNone/>
            </a:pPr>
            <a:r>
              <a:rPr lang="ar-EG" dirty="0" smtClean="0"/>
              <a:t>2ـيتم بواسطة ادارة منوطة مهمه للتخطيط.</a:t>
            </a:r>
          </a:p>
          <a:p>
            <a:pPr marL="0" indent="0" algn="r">
              <a:buNone/>
            </a:pPr>
            <a:r>
              <a:rPr lang="ar-EG" dirty="0" smtClean="0"/>
              <a:t>3ـيستخدم البيانات المتاحة التي يتم في ضؤها رسم خطط المستقبل .</a:t>
            </a:r>
          </a:p>
          <a:p>
            <a:pPr marL="0" indent="0">
              <a:buNone/>
            </a:pPr>
            <a:r>
              <a:rPr lang="ar-EG" dirty="0" smtClean="0"/>
              <a:t>4ـيؤكد علي التغييرات والاساليب الداخليه والتخطيط الداخلي واالخارجي.</a:t>
            </a:r>
          </a:p>
          <a:p>
            <a:pPr marL="0" indent="0" algn="r">
              <a:buNone/>
            </a:pPr>
            <a:r>
              <a:rPr lang="ar-EG" dirty="0" smtClean="0"/>
              <a:t>5ـتزكز علي الاهداف طويله خمس سنوات.</a:t>
            </a:r>
            <a:endParaRPr lang="en-US" dirty="0"/>
          </a:p>
        </p:txBody>
      </p:sp>
      <p:sp>
        <p:nvSpPr>
          <p:cNvPr id="5" name="Content Placeholder 4"/>
          <p:cNvSpPr>
            <a:spLocks noGrp="1"/>
          </p:cNvSpPr>
          <p:nvPr>
            <p:ph sz="quarter" idx="4"/>
          </p:nvPr>
        </p:nvSpPr>
        <p:spPr>
          <a:xfrm>
            <a:off x="4495800" y="2209800"/>
            <a:ext cx="4648200" cy="4648200"/>
          </a:xfrm>
          <a:solidFill>
            <a:srgbClr val="00B050"/>
          </a:solidFill>
        </p:spPr>
        <p:style>
          <a:lnRef idx="0">
            <a:schemeClr val="accent4"/>
          </a:lnRef>
          <a:fillRef idx="3">
            <a:schemeClr val="accent4"/>
          </a:fillRef>
          <a:effectRef idx="3">
            <a:schemeClr val="accent4"/>
          </a:effectRef>
          <a:fontRef idx="minor">
            <a:schemeClr val="lt1"/>
          </a:fontRef>
        </p:style>
        <p:txBody>
          <a:bodyPr>
            <a:normAutofit lnSpcReduction="10000"/>
          </a:bodyPr>
          <a:lstStyle/>
          <a:p>
            <a:pPr marL="0" indent="0" algn="r">
              <a:buNone/>
            </a:pPr>
            <a:r>
              <a:rPr lang="ar-EG" sz="2400" dirty="0" smtClean="0"/>
              <a:t>1ـ نظام مفتوح يؤكد علي التنظيمات التي تتغيير باستمرار مع تغيير احتياجات المجتمع الاكبر</a:t>
            </a:r>
            <a:endParaRPr lang="en-US" sz="2400" dirty="0" smtClean="0"/>
          </a:p>
          <a:p>
            <a:pPr marL="0" indent="0" algn="r">
              <a:buNone/>
            </a:pPr>
            <a:r>
              <a:rPr lang="en-US" sz="2400" dirty="0" smtClean="0"/>
              <a:t>2</a:t>
            </a:r>
            <a:r>
              <a:rPr lang="ar-EG" sz="2400" dirty="0" smtClean="0"/>
              <a:t>ـيركز علي التخطيط ووضوح الرؤيه والبيئة الخارجيه والقدرة التنظيمية وتعليم العاملين والمجتمع.</a:t>
            </a:r>
          </a:p>
          <a:p>
            <a:pPr marL="0" indent="0" algn="r">
              <a:buNone/>
            </a:pPr>
            <a:r>
              <a:rPr lang="ar-EG" sz="2400" dirty="0" smtClean="0"/>
              <a:t>3ـيتم بواسطة مجموعة صغيرة من المخططين ولكن بمشاركة واسعة من داخل المؤسسه.</a:t>
            </a:r>
            <a:endParaRPr lang="en-US" sz="2400" dirty="0" smtClean="0"/>
          </a:p>
          <a:p>
            <a:pPr marL="0" indent="0" algn="r">
              <a:buNone/>
            </a:pPr>
            <a:r>
              <a:rPr lang="ar-EG" sz="2400" dirty="0" smtClean="0"/>
              <a:t>4ـاتخاذ القرارات الحالية</a:t>
            </a:r>
          </a:p>
          <a:p>
            <a:pPr marL="0" indent="0" algn="r">
              <a:buNone/>
            </a:pPr>
            <a:r>
              <a:rPr lang="ar-EG" sz="2400" dirty="0" smtClean="0"/>
              <a:t>5ـيؤكد علي التغيرات التي تحدث خارج المؤسسة الجامعية وكذا  القيم التنظيميه والاجراءات الداعمة لها.</a:t>
            </a:r>
            <a:endParaRPr lang="en-US" sz="2400" dirty="0"/>
          </a:p>
        </p:txBody>
      </p:sp>
      <p:sp>
        <p:nvSpPr>
          <p:cNvPr id="6" name="Title 5"/>
          <p:cNvSpPr>
            <a:spLocks noGrp="1"/>
          </p:cNvSpPr>
          <p:nvPr>
            <p:ph type="title"/>
          </p:nvPr>
        </p:nvSpPr>
        <p:spPr>
          <a:xfrm>
            <a:off x="0" y="0"/>
            <a:ext cx="9144000" cy="1219200"/>
          </a:xfrm>
          <a:solidFill>
            <a:schemeClr val="accent1">
              <a:lumMod val="75000"/>
            </a:schemeClr>
          </a:solidFill>
        </p:spPr>
        <p:style>
          <a:lnRef idx="1">
            <a:schemeClr val="accent4"/>
          </a:lnRef>
          <a:fillRef idx="3">
            <a:schemeClr val="accent4"/>
          </a:fillRef>
          <a:effectRef idx="2">
            <a:schemeClr val="accent4"/>
          </a:effectRef>
          <a:fontRef idx="minor">
            <a:schemeClr val="lt1"/>
          </a:fontRef>
        </p:style>
        <p:txBody>
          <a:bodyPr/>
          <a:lstStyle/>
          <a:p>
            <a:pPr rtl="1"/>
            <a:r>
              <a:rPr lang="ar-EG" dirty="0" smtClean="0"/>
              <a:t>الفرق بين التخطيط الاستراتيجيي والتخطيط طويل المدي</a:t>
            </a:r>
            <a:endParaRPr lang="en-US" dirty="0"/>
          </a:p>
        </p:txBody>
      </p:sp>
    </p:spTree>
    <p:extLst>
      <p:ext uri="{BB962C8B-B14F-4D97-AF65-F5344CB8AC3E}">
        <p14:creationId xmlns:p14="http://schemas.microsoft.com/office/powerpoint/2010/main" val="2192446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0" y="1371601"/>
            <a:ext cx="4648200" cy="885374"/>
          </a:xfrm>
        </p:spPr>
        <p:style>
          <a:lnRef idx="1">
            <a:schemeClr val="accent2"/>
          </a:lnRef>
          <a:fillRef idx="3">
            <a:schemeClr val="accent2"/>
          </a:fillRef>
          <a:effectRef idx="2">
            <a:schemeClr val="accent2"/>
          </a:effectRef>
          <a:fontRef idx="minor">
            <a:schemeClr val="lt1"/>
          </a:fontRef>
        </p:style>
        <p:txBody>
          <a:bodyPr/>
          <a:lstStyle/>
          <a:p>
            <a:pPr algn="ctr"/>
            <a:r>
              <a:rPr lang="ar-EG" sz="4000" dirty="0" smtClean="0"/>
              <a:t>التخطيط الاستراتيجيي</a:t>
            </a:r>
            <a:endParaRPr lang="en-US" sz="4000" dirty="0"/>
          </a:p>
        </p:txBody>
      </p:sp>
      <p:sp>
        <p:nvSpPr>
          <p:cNvPr id="3" name="Text Placeholder 2"/>
          <p:cNvSpPr>
            <a:spLocks noGrp="1"/>
          </p:cNvSpPr>
          <p:nvPr>
            <p:ph type="body" sz="half" idx="3"/>
          </p:nvPr>
        </p:nvSpPr>
        <p:spPr>
          <a:xfrm>
            <a:off x="4648200" y="1371600"/>
            <a:ext cx="4495800" cy="883920"/>
          </a:xfrm>
        </p:spPr>
        <p:style>
          <a:lnRef idx="1">
            <a:schemeClr val="accent2"/>
          </a:lnRef>
          <a:fillRef idx="3">
            <a:schemeClr val="accent2"/>
          </a:fillRef>
          <a:effectRef idx="2">
            <a:schemeClr val="accent2"/>
          </a:effectRef>
          <a:fontRef idx="minor">
            <a:schemeClr val="lt1"/>
          </a:fontRef>
        </p:style>
        <p:txBody>
          <a:bodyPr/>
          <a:lstStyle/>
          <a:p>
            <a:pPr algn="ctr"/>
            <a:r>
              <a:rPr lang="ar-EG" sz="4000" dirty="0" smtClean="0"/>
              <a:t>الادارة الاستراتيجية </a:t>
            </a:r>
            <a:endParaRPr lang="en-US" sz="4000" dirty="0"/>
          </a:p>
        </p:txBody>
      </p:sp>
      <p:sp>
        <p:nvSpPr>
          <p:cNvPr id="4" name="Content Placeholder 3"/>
          <p:cNvSpPr>
            <a:spLocks noGrp="1"/>
          </p:cNvSpPr>
          <p:nvPr>
            <p:ph sz="quarter" idx="2"/>
          </p:nvPr>
        </p:nvSpPr>
        <p:spPr>
          <a:xfrm>
            <a:off x="0" y="2286001"/>
            <a:ext cx="4572000" cy="4571999"/>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r>
              <a:rPr lang="ar-EG" sz="2800" dirty="0" smtClean="0"/>
              <a:t>1ـيتكون من نماذج عمليات الاجتماعية والسلوكية </a:t>
            </a:r>
          </a:p>
          <a:p>
            <a:pPr marL="0" indent="0" algn="r">
              <a:buNone/>
            </a:pPr>
            <a:r>
              <a:rPr lang="ar-EG" sz="2800" dirty="0" smtClean="0"/>
              <a:t>2ـهو نشاط جزئي ووسيله الادارة الاستراتيجية لتحقيق التكيف داخل المؤسسة ومن ثم التعرف علي التغيير في البيئة الداخلية والخارجية</a:t>
            </a:r>
            <a:endParaRPr lang="en-US" sz="2800" dirty="0"/>
          </a:p>
        </p:txBody>
      </p:sp>
      <p:sp>
        <p:nvSpPr>
          <p:cNvPr id="5" name="Content Placeholder 4"/>
          <p:cNvSpPr>
            <a:spLocks noGrp="1"/>
          </p:cNvSpPr>
          <p:nvPr>
            <p:ph sz="quarter" idx="4"/>
          </p:nvPr>
        </p:nvSpPr>
        <p:spPr>
          <a:xfrm>
            <a:off x="4572000" y="2286001"/>
            <a:ext cx="4572000" cy="4571999"/>
          </a:xfrm>
        </p:spPr>
        <p:style>
          <a:lnRef idx="1">
            <a:schemeClr val="dk1"/>
          </a:lnRef>
          <a:fillRef idx="2">
            <a:schemeClr val="dk1"/>
          </a:fillRef>
          <a:effectRef idx="1">
            <a:schemeClr val="dk1"/>
          </a:effectRef>
          <a:fontRef idx="minor">
            <a:schemeClr val="dk1"/>
          </a:fontRef>
        </p:style>
        <p:txBody>
          <a:bodyPr>
            <a:normAutofit/>
          </a:bodyPr>
          <a:lstStyle/>
          <a:p>
            <a:pPr marL="0" indent="0" algn="r">
              <a:buNone/>
            </a:pPr>
            <a:r>
              <a:rPr lang="en-US" sz="2800" dirty="0" smtClean="0"/>
              <a:t> </a:t>
            </a:r>
            <a:r>
              <a:rPr lang="ar-EG" sz="2800" dirty="0" smtClean="0"/>
              <a:t>1ـتتكون من عمليات التخطيط المنطقية </a:t>
            </a:r>
          </a:p>
          <a:p>
            <a:pPr marL="0" indent="0" algn="r">
              <a:buNone/>
            </a:pPr>
            <a:r>
              <a:rPr lang="ar-EG" sz="2800" dirty="0" smtClean="0"/>
              <a:t>2ـتمثل المدخل الشامل لنجاح المؤسسة</a:t>
            </a:r>
          </a:p>
          <a:p>
            <a:pPr marL="0" indent="0" algn="r">
              <a:buNone/>
            </a:pPr>
            <a:r>
              <a:rPr lang="ar-EG" sz="2800" dirty="0" smtClean="0"/>
              <a:t>3ـ هي التي يتم من خلالها اتخاذ القرارات الرئيسية ذات االتأثير الجوهري في المؤسسة فمنها يتحدد وظيفة المدير في اتخاذ القرار التي يعمل علي الاستخدام الامثل للموارد. </a:t>
            </a:r>
            <a:endParaRPr lang="en-US" sz="2800" dirty="0"/>
          </a:p>
        </p:txBody>
      </p:sp>
      <p:sp>
        <p:nvSpPr>
          <p:cNvPr id="6" name="Title 5"/>
          <p:cNvSpPr>
            <a:spLocks noGrp="1"/>
          </p:cNvSpPr>
          <p:nvPr>
            <p:ph type="title"/>
          </p:nvPr>
        </p:nvSpPr>
        <p:spPr>
          <a:xfrm>
            <a:off x="0" y="1"/>
            <a:ext cx="9144000" cy="1378424"/>
          </a:xfrm>
        </p:spPr>
        <p:style>
          <a:lnRef idx="2">
            <a:schemeClr val="accent2">
              <a:shade val="50000"/>
            </a:schemeClr>
          </a:lnRef>
          <a:fillRef idx="1">
            <a:schemeClr val="accent2"/>
          </a:fillRef>
          <a:effectRef idx="0">
            <a:schemeClr val="accent2"/>
          </a:effectRef>
          <a:fontRef idx="minor">
            <a:schemeClr val="lt1"/>
          </a:fontRef>
        </p:style>
        <p:txBody>
          <a:bodyPr/>
          <a:lstStyle/>
          <a:p>
            <a:r>
              <a:rPr lang="ar-EG" dirty="0" smtClean="0"/>
              <a:t>الفرق بين التخطيط الاستراتيجيي والادارة الاستراتيجيه</a:t>
            </a:r>
            <a:endParaRPr lang="en-US" dirty="0"/>
          </a:p>
        </p:txBody>
      </p:sp>
    </p:spTree>
    <p:extLst>
      <p:ext uri="{BB962C8B-B14F-4D97-AF65-F5344CB8AC3E}">
        <p14:creationId xmlns:p14="http://schemas.microsoft.com/office/powerpoint/2010/main" val="34352969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1841</TotalTime>
  <Words>2808</Words>
  <Application>Microsoft Office PowerPoint</Application>
  <PresentationFormat>On-screen Show (4:3)</PresentationFormat>
  <Paragraphs>273</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Civic</vt:lpstr>
      <vt:lpstr> </vt:lpstr>
      <vt:lpstr>مقدمة</vt:lpstr>
      <vt:lpstr>مفهوم التخطيط الاستراتيجيي</vt:lpstr>
      <vt:lpstr>اهداف التخطيط الاستراتيجيي بالنسبة للمؤسسات</vt:lpstr>
      <vt:lpstr> تعريف التخطيط الاستراتيجيي </vt:lpstr>
      <vt:lpstr>مميزات التخطيط  الاستراتيجيي</vt:lpstr>
      <vt:lpstr>الفرق بين  المداخل التقليدية للتخطيط ومدخل التخطيط الاستراتيجيي</vt:lpstr>
      <vt:lpstr>الفرق بين التخطيط الاستراتيجيي والتخطيط طويل المدي</vt:lpstr>
      <vt:lpstr>الفرق بين التخطيط الاستراتيجيي والادارة الاستراتيجيه</vt:lpstr>
      <vt:lpstr>مكونات التخطيط الاستراتيجيي</vt:lpstr>
      <vt:lpstr>1ـ  ابعاد رساله المؤسسة</vt:lpstr>
      <vt:lpstr>اهميه الرسالة</vt:lpstr>
      <vt:lpstr>اهداف الرساله</vt:lpstr>
      <vt:lpstr>خصائص الرسااله الفعالة للمؤسسة</vt:lpstr>
      <vt:lpstr>    2ـ الاهداف</vt:lpstr>
      <vt:lpstr>الفروق التي يضعها البعض لمفهوم الاهداف حسب مداها الزمني</vt:lpstr>
      <vt:lpstr>مزايا اهميه وضع الاهداف</vt:lpstr>
      <vt:lpstr>الاعتبارات الواجب مراعاتها عند صياغة الاهداف في اطار عمليه التخطيط الاستراتيجيي</vt:lpstr>
      <vt:lpstr>الفرق بين الرساله والهدف </vt:lpstr>
      <vt:lpstr>3ـ الرؤيه</vt:lpstr>
      <vt:lpstr>الارشادات التي يجب مراعاتها عند صياغة الرؤية الخاصة بالمؤسسة الجامعية</vt:lpstr>
      <vt:lpstr>تتعدد تعريفات الاستراتيجيه</vt:lpstr>
      <vt:lpstr>خطوات التخطيط الاستراتيجيي</vt:lpstr>
      <vt:lpstr>الخطوط العريضة و الانشطة التفصيليه المتفق عليها في التخخطيط الاستراتيجيي</vt:lpstr>
      <vt:lpstr>مفهوم تحليل البيئة الخارجيه للمؤسسه</vt:lpstr>
      <vt:lpstr> اهميه تحليل البيئة الخارجيه للمؤسسه</vt:lpstr>
      <vt:lpstr>فوائد تحليل البيئة الداخليه للمؤسسه</vt:lpstr>
      <vt:lpstr>اساليب جمع المعلومات البيئية</vt:lpstr>
      <vt:lpstr>مفهوم السيناريوهات</vt:lpstr>
      <vt:lpstr>طرق بناء السيناريو   </vt:lpstr>
      <vt:lpstr>انواع السينريوهات</vt:lpstr>
      <vt:lpstr>مزايا وعيوب السيناريوهات</vt:lpstr>
      <vt:lpstr>حاجة التعليم الجامعي الي التخطيط الاستراتيجيي</vt:lpstr>
      <vt:lpstr>مسوغات التعليم الجامعي لاسلوب التعليم الجامعي لاسلوب التخطيط الاستراتيجيي</vt:lpstr>
      <vt:lpstr>الصعوبات التخطيطيه التي واجها التعليم الجامعي </vt:lpstr>
      <vt:lpstr>المعوقات او المشكلات التي يواجها التخطيط الاستراتيجيي</vt:lpstr>
      <vt:lpstr>الخاتمه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LENOVO</cp:lastModifiedBy>
  <cp:revision>138</cp:revision>
  <dcterms:created xsi:type="dcterms:W3CDTF">2020-03-09T19:11:36Z</dcterms:created>
  <dcterms:modified xsi:type="dcterms:W3CDTF">2020-09-22T22:28:06Z</dcterms:modified>
</cp:coreProperties>
</file>