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4" r:id="rId3"/>
    <p:sldId id="256" r:id="rId4"/>
    <p:sldId id="258" r:id="rId5"/>
    <p:sldId id="259" r:id="rId6"/>
    <p:sldId id="262" r:id="rId7"/>
    <p:sldId id="265" r:id="rId8"/>
    <p:sldId id="261" r:id="rId9"/>
    <p:sldId id="266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 snapToGrid="0">
      <p:cViewPr>
        <p:scale>
          <a:sx n="76" d="100"/>
          <a:sy n="76" d="100"/>
        </p:scale>
        <p:origin x="-47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E61B0-606A-4F4E-9006-26F563FF400D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5E8A5-B307-4E85-BEA4-3CA94C1AED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2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fld id="{41ED2A3E-2FB1-4D4A-9E86-617BCF3F6459}" type="slidenum">
              <a:rPr lang="fr-FR" sz="1200">
                <a:latin typeface="Times" panose="02020603050405020304" pitchFamily="18" charset="0"/>
              </a:rPr>
              <a:pPr/>
              <a:t>7</a:t>
            </a:fld>
            <a:endParaRPr lang="fr-FR" sz="1200">
              <a:latin typeface="Times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3200400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  <a:p>
            <a:pPr eaLnBrk="1" hangingPunct="1"/>
            <a:endParaRPr lang="fr-FR" sz="1400" smtClean="0"/>
          </a:p>
          <a:p>
            <a:pPr eaLnBrk="1" hangingPunct="1"/>
            <a:r>
              <a:rPr lang="fr-FR" sz="1400" smtClean="0"/>
              <a:t>- CRÉER, à l’aide d’étapes repères, une stratégie et des actions cohérentes  de changement </a:t>
            </a:r>
          </a:p>
          <a:p>
            <a:pPr eaLnBrk="1" hangingPunct="1"/>
            <a:r>
              <a:rPr lang="fr-FR" sz="1400" smtClean="0"/>
              <a:t>C'est une démarche (métaméthode et non une méthode) centrée pour assurer une cohérence du  "comment faire" pour progresser et résoudre des problématiques complexes d'organisation et de relation.</a:t>
            </a:r>
            <a:endParaRPr lang="fr-FR" smtClean="0"/>
          </a:p>
          <a:p>
            <a:pPr eaLnBrk="1" hangingPunct="1"/>
            <a:endParaRPr lang="fr-FR" sz="1400" i="1" smtClean="0"/>
          </a:p>
          <a:p>
            <a:pPr eaLnBrk="1" hangingPunct="1"/>
            <a:endParaRPr lang="fr-FR" sz="1400" i="1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951250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36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0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10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6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051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200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54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30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026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87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18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EF882-000D-4177-A667-F941DF12F54B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5624F-5E16-4E2F-B5AB-2A2C18038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29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998618"/>
            <a:ext cx="9144000" cy="819014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Stratégie de changement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80755" y="5130393"/>
            <a:ext cx="9144000" cy="512762"/>
          </a:xfrm>
        </p:spPr>
        <p:txBody>
          <a:bodyPr/>
          <a:lstStyle/>
          <a:p>
            <a:pPr algn="r"/>
            <a:r>
              <a:rPr lang="fr-FR" dirty="0" err="1" smtClean="0"/>
              <a:t>Charyate</a:t>
            </a:r>
            <a:r>
              <a:rPr lang="fr-FR" dirty="0" smtClean="0"/>
              <a:t>,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88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1662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/>
              <a:t>La balance du changement</a:t>
            </a:r>
            <a:endParaRPr lang="fr-FR" sz="3600" dirty="0"/>
          </a:p>
        </p:txBody>
      </p:sp>
      <p:grpSp>
        <p:nvGrpSpPr>
          <p:cNvPr id="19" name="Grouper 18"/>
          <p:cNvGrpSpPr/>
          <p:nvPr/>
        </p:nvGrpSpPr>
        <p:grpSpPr>
          <a:xfrm>
            <a:off x="2424547" y="1428404"/>
            <a:ext cx="6569363" cy="4017818"/>
            <a:chOff x="1027545" y="1131455"/>
            <a:chExt cx="6569363" cy="4017818"/>
          </a:xfrm>
        </p:grpSpPr>
        <p:cxnSp>
          <p:nvCxnSpPr>
            <p:cNvPr id="9" name="Connecteur droit 8"/>
            <p:cNvCxnSpPr/>
            <p:nvPr/>
          </p:nvCxnSpPr>
          <p:spPr>
            <a:xfrm flipV="1">
              <a:off x="6557818" y="3036455"/>
              <a:ext cx="0" cy="819727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er 17"/>
            <p:cNvGrpSpPr/>
            <p:nvPr/>
          </p:nvGrpSpPr>
          <p:grpSpPr>
            <a:xfrm>
              <a:off x="1027545" y="1131455"/>
              <a:ext cx="6569363" cy="4017818"/>
              <a:chOff x="1027545" y="1131455"/>
              <a:chExt cx="6569363" cy="4017818"/>
            </a:xfrm>
          </p:grpSpPr>
          <p:cxnSp>
            <p:nvCxnSpPr>
              <p:cNvPr id="7" name="Connecteur droit 6"/>
              <p:cNvCxnSpPr/>
              <p:nvPr/>
            </p:nvCxnSpPr>
            <p:spPr>
              <a:xfrm flipV="1">
                <a:off x="2055091" y="3856182"/>
                <a:ext cx="4502727" cy="1293091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er 16"/>
              <p:cNvGrpSpPr/>
              <p:nvPr/>
            </p:nvGrpSpPr>
            <p:grpSpPr>
              <a:xfrm>
                <a:off x="1027545" y="1131455"/>
                <a:ext cx="6569363" cy="4017818"/>
                <a:chOff x="1027545" y="1131455"/>
                <a:chExt cx="6569363" cy="4017818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1027545" y="3434773"/>
                  <a:ext cx="1916546" cy="796636"/>
                </a:xfrm>
                <a:prstGeom prst="rect">
                  <a:avLst/>
                </a:prstGeom>
                <a:ln w="28575"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dirty="0">
                      <a:solidFill>
                        <a:schemeClr val="tx1"/>
                      </a:solidFill>
                    </a:rPr>
                    <a:t>Existant connu</a:t>
                  </a:r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5338155" y="2213495"/>
                  <a:ext cx="2258753" cy="822960"/>
                </a:xfrm>
                <a:prstGeom prst="rect">
                  <a:avLst/>
                </a:prstGeom>
                <a:ln w="28575"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fr-F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fr-FR" dirty="0">
                      <a:solidFill>
                        <a:schemeClr val="tx1"/>
                      </a:solidFill>
                    </a:rPr>
                    <a:t>Futur promis</a:t>
                  </a:r>
                </a:p>
              </p:txBody>
            </p:sp>
            <p:cxnSp>
              <p:nvCxnSpPr>
                <p:cNvPr id="11" name="Connecteur droit 10"/>
                <p:cNvCxnSpPr/>
                <p:nvPr/>
              </p:nvCxnSpPr>
              <p:spPr>
                <a:xfrm flipV="1">
                  <a:off x="2055091" y="4231409"/>
                  <a:ext cx="0" cy="917864"/>
                </a:xfrm>
                <a:prstGeom prst="line">
                  <a:avLst/>
                </a:prstGeom>
                <a:ln w="5715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Ellipse 11"/>
                <p:cNvSpPr/>
                <p:nvPr/>
              </p:nvSpPr>
              <p:spPr>
                <a:xfrm>
                  <a:off x="3198091" y="2170543"/>
                  <a:ext cx="854363" cy="669638"/>
                </a:xfrm>
                <a:prstGeom prst="ellipse">
                  <a:avLst/>
                </a:prstGeom>
                <a:noFill/>
                <a:ln w="285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rgbClr val="48224C"/>
                    </a:solidFill>
                  </a:endParaRPr>
                </a:p>
              </p:txBody>
            </p:sp>
            <p:sp>
              <p:nvSpPr>
                <p:cNvPr id="13" name="Flèche vers le haut 12"/>
                <p:cNvSpPr/>
                <p:nvPr/>
              </p:nvSpPr>
              <p:spPr>
                <a:xfrm rot="19387827">
                  <a:off x="3417455" y="2320637"/>
                  <a:ext cx="323274" cy="323272"/>
                </a:xfrm>
                <a:prstGeom prst="upArrow">
                  <a:avLst/>
                </a:prstGeom>
                <a:solidFill>
                  <a:schemeClr val="tx2"/>
                </a:solidFill>
                <a:scene3d>
                  <a:camera prst="obliqueTopLeft">
                    <a:rot lat="0" lon="1200000" rev="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>
                    <a:solidFill>
                      <a:srgbClr val="48224C"/>
                    </a:solidFill>
                  </a:endParaRPr>
                </a:p>
              </p:txBody>
            </p:sp>
            <p:sp>
              <p:nvSpPr>
                <p:cNvPr id="14" name="ZoneTexte 13"/>
                <p:cNvSpPr txBox="1"/>
                <p:nvPr/>
              </p:nvSpPr>
              <p:spPr>
                <a:xfrm>
                  <a:off x="2944091" y="2882566"/>
                  <a:ext cx="180109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Niveau de risque</a:t>
                  </a:r>
                </a:p>
              </p:txBody>
            </p:sp>
            <p:sp>
              <p:nvSpPr>
                <p:cNvPr id="15" name="ZoneTexte 14"/>
                <p:cNvSpPr txBox="1"/>
                <p:nvPr/>
              </p:nvSpPr>
              <p:spPr>
                <a:xfrm>
                  <a:off x="1027545" y="2170543"/>
                  <a:ext cx="1489364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/>
                    <a:t>Acquis</a:t>
                  </a:r>
                </a:p>
                <a:p>
                  <a:pPr algn="ctr"/>
                  <a:r>
                    <a:rPr lang="fr-FR" dirty="0"/>
                    <a:t>Habitudes</a:t>
                  </a:r>
                </a:p>
                <a:p>
                  <a:pPr algn="ctr"/>
                  <a:r>
                    <a:rPr lang="fr-FR" dirty="0"/>
                    <a:t>Sécurité</a:t>
                  </a:r>
                </a:p>
              </p:txBody>
            </p:sp>
            <p:sp>
              <p:nvSpPr>
                <p:cNvPr id="16" name="ZoneTexte 15"/>
                <p:cNvSpPr txBox="1"/>
                <p:nvPr/>
              </p:nvSpPr>
              <p:spPr>
                <a:xfrm>
                  <a:off x="5437909" y="1131455"/>
                  <a:ext cx="203200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/>
                    <a:t>Evolutions</a:t>
                  </a:r>
                </a:p>
                <a:p>
                  <a:pPr algn="ctr"/>
                  <a:r>
                    <a:rPr lang="fr-FR" dirty="0"/>
                    <a:t>Promotions</a:t>
                  </a:r>
                </a:p>
                <a:p>
                  <a:pPr algn="ctr"/>
                  <a:r>
                    <a:rPr lang="fr-FR" dirty="0"/>
                    <a:t>Améliorations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828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70" y="526849"/>
            <a:ext cx="8788386" cy="567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362" y="483383"/>
            <a:ext cx="8294207" cy="598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0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41" y="584722"/>
            <a:ext cx="7696200" cy="576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354" y="388637"/>
            <a:ext cx="8820556" cy="60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78"/>
          <p:cNvSpPr>
            <a:spLocks noChangeArrowheads="1"/>
          </p:cNvSpPr>
          <p:nvPr/>
        </p:nvSpPr>
        <p:spPr bwMode="auto">
          <a:xfrm>
            <a:off x="2413000" y="3124200"/>
            <a:ext cx="2159000" cy="33586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950027"/>
            </a:solidFill>
            <a:miter lim="800000"/>
            <a:headEnd/>
            <a:tailEnd/>
          </a:ln>
          <a:effectLst/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endParaRPr lang="fr-FR"/>
          </a:p>
        </p:txBody>
      </p:sp>
      <p:sp>
        <p:nvSpPr>
          <p:cNvPr id="34819" name="AutoShape 81"/>
          <p:cNvSpPr>
            <a:spLocks noChangeArrowheads="1"/>
          </p:cNvSpPr>
          <p:nvPr/>
        </p:nvSpPr>
        <p:spPr bwMode="auto">
          <a:xfrm>
            <a:off x="2400300" y="5334000"/>
            <a:ext cx="2159000" cy="33586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950027"/>
            </a:solidFill>
            <a:miter lim="800000"/>
            <a:headEnd/>
            <a:tailEnd/>
          </a:ln>
          <a:effectLst/>
        </p:spPr>
        <p:txBody>
          <a:bodyPr lIns="87269" tIns="43635" rIns="87269" bIns="43635">
            <a:spAutoFit/>
          </a:bodyPr>
          <a:lstStyle/>
          <a:p>
            <a:endParaRPr lang="fr-FR" sz="1400">
              <a:latin typeface="Arial" panose="020B0604020202020204" pitchFamily="34" charset="0"/>
              <a:ea typeface="ＭＳ ゴシック" panose="020B0609070205080204" pitchFamily="49" charset="-128"/>
            </a:endParaRPr>
          </a:p>
        </p:txBody>
      </p:sp>
      <p:sp>
        <p:nvSpPr>
          <p:cNvPr id="34820" name="Text Box 82"/>
          <p:cNvSpPr txBox="1">
            <a:spLocks noChangeArrowheads="1"/>
          </p:cNvSpPr>
          <p:nvPr/>
        </p:nvSpPr>
        <p:spPr bwMode="auto">
          <a:xfrm>
            <a:off x="2461059" y="5353693"/>
            <a:ext cx="1981200" cy="94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/>
            <a:r>
              <a:rPr lang="fr-FR" sz="1200" b="1" dirty="0"/>
              <a:t>2.  Représenter les acteurs</a:t>
            </a:r>
            <a:endParaRPr lang="fr-FR" sz="1200" dirty="0"/>
          </a:p>
          <a:p>
            <a:pPr algn="ctr"/>
            <a:endParaRPr lang="fr-FR" sz="800" i="1" dirty="0"/>
          </a:p>
          <a:p>
            <a:pPr algn="ctr"/>
            <a:r>
              <a:rPr lang="fr-FR" sz="1200" i="1" dirty="0"/>
              <a:t>Modéliser le système </a:t>
            </a:r>
          </a:p>
          <a:p>
            <a:pPr algn="ctr"/>
            <a:r>
              <a:rPr lang="fr-FR" sz="1200" i="1" dirty="0"/>
              <a:t>à considérer</a:t>
            </a:r>
            <a:endParaRPr lang="fr-FR" sz="1200" dirty="0"/>
          </a:p>
        </p:txBody>
      </p:sp>
      <p:sp>
        <p:nvSpPr>
          <p:cNvPr id="34821" name="AutoShape 84"/>
          <p:cNvSpPr>
            <a:spLocks noChangeArrowheads="1"/>
          </p:cNvSpPr>
          <p:nvPr/>
        </p:nvSpPr>
        <p:spPr bwMode="auto">
          <a:xfrm>
            <a:off x="7578725" y="5334000"/>
            <a:ext cx="2159000" cy="33586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950027"/>
            </a:solidFill>
            <a:miter lim="800000"/>
            <a:headEnd/>
            <a:tailEnd/>
          </a:ln>
          <a:effectLst/>
        </p:spPr>
        <p:txBody>
          <a:bodyPr lIns="87269" tIns="43635" rIns="87269" bIns="43635">
            <a:spAutoFit/>
          </a:bodyPr>
          <a:lstStyle/>
          <a:p>
            <a:endParaRPr lang="fr-FR" sz="1400">
              <a:latin typeface="Arial" panose="020B0604020202020204" pitchFamily="34" charset="0"/>
              <a:ea typeface="ＭＳ ゴシック" panose="020B0609070205080204" pitchFamily="49" charset="-128"/>
            </a:endParaRPr>
          </a:p>
        </p:txBody>
      </p:sp>
      <p:sp>
        <p:nvSpPr>
          <p:cNvPr id="34822" name="Text Box 85"/>
          <p:cNvSpPr txBox="1">
            <a:spLocks noChangeArrowheads="1"/>
          </p:cNvSpPr>
          <p:nvPr/>
        </p:nvSpPr>
        <p:spPr bwMode="auto">
          <a:xfrm>
            <a:off x="7708900" y="5416551"/>
            <a:ext cx="1905000" cy="94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/>
            <a:r>
              <a:rPr lang="fr-FR" sz="1200" b="1" dirty="0"/>
              <a:t>3. Élaborer une stratégie</a:t>
            </a:r>
            <a:endParaRPr lang="fr-FR" sz="1200" dirty="0"/>
          </a:p>
          <a:p>
            <a:pPr algn="ctr"/>
            <a:endParaRPr lang="fr-FR" sz="800" i="1" dirty="0"/>
          </a:p>
          <a:p>
            <a:pPr algn="ctr"/>
            <a:r>
              <a:rPr lang="fr-FR" sz="1200" i="1" dirty="0"/>
              <a:t>Définir les principes </a:t>
            </a:r>
          </a:p>
          <a:p>
            <a:pPr algn="ctr"/>
            <a:r>
              <a:rPr lang="fr-FR" sz="1200" i="1" dirty="0"/>
              <a:t>systémiques</a:t>
            </a:r>
            <a:endParaRPr lang="fr-FR" sz="1200" dirty="0"/>
          </a:p>
        </p:txBody>
      </p:sp>
      <p:sp>
        <p:nvSpPr>
          <p:cNvPr id="34823" name="Text Box 79"/>
          <p:cNvSpPr txBox="1">
            <a:spLocks noChangeArrowheads="1"/>
          </p:cNvSpPr>
          <p:nvPr/>
        </p:nvSpPr>
        <p:spPr bwMode="auto">
          <a:xfrm>
            <a:off x="2517121" y="3180707"/>
            <a:ext cx="1981200" cy="82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r>
              <a:rPr lang="fr-FR" sz="1200" b="1" dirty="0"/>
              <a:t>1.  Cadrer la demande</a:t>
            </a:r>
            <a:endParaRPr lang="fr-FR" sz="1200" dirty="0"/>
          </a:p>
          <a:p>
            <a:pPr algn="ctr"/>
            <a:endParaRPr lang="fr-FR" sz="1200" i="1" dirty="0"/>
          </a:p>
          <a:p>
            <a:pPr algn="ctr"/>
            <a:r>
              <a:rPr lang="fr-FR" sz="1200" i="1" dirty="0"/>
              <a:t>Recueillir les composants </a:t>
            </a:r>
          </a:p>
          <a:p>
            <a:pPr algn="ctr"/>
            <a:r>
              <a:rPr lang="fr-FR" sz="1200" i="1" dirty="0"/>
              <a:t>du système</a:t>
            </a:r>
            <a:endParaRPr lang="fr-FR" sz="1200" dirty="0"/>
          </a:p>
        </p:txBody>
      </p:sp>
      <p:sp>
        <p:nvSpPr>
          <p:cNvPr id="34824" name="Oval 116"/>
          <p:cNvSpPr>
            <a:spLocks noChangeArrowheads="1"/>
          </p:cNvSpPr>
          <p:nvPr/>
        </p:nvSpPr>
        <p:spPr bwMode="auto">
          <a:xfrm>
            <a:off x="5257800" y="4191000"/>
            <a:ext cx="1524000" cy="1066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endParaRPr lang="fr-FR"/>
          </a:p>
        </p:txBody>
      </p:sp>
      <p:sp>
        <p:nvSpPr>
          <p:cNvPr id="34825" name="Text Box 76"/>
          <p:cNvSpPr txBox="1">
            <a:spLocks noChangeArrowheads="1"/>
          </p:cNvSpPr>
          <p:nvPr/>
        </p:nvSpPr>
        <p:spPr bwMode="auto">
          <a:xfrm>
            <a:off x="1524000" y="254001"/>
            <a:ext cx="9144000" cy="4882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/>
            <a:r>
              <a:rPr lang="fr-FR" sz="2600" b="1" dirty="0" smtClean="0">
                <a:latin typeface="Tahoma" panose="020B0604030504040204" pitchFamily="34" charset="0"/>
              </a:rPr>
              <a:t>La </a:t>
            </a:r>
            <a:r>
              <a:rPr lang="fr-FR" sz="2600" b="1" dirty="0">
                <a:latin typeface="Tahoma" panose="020B0604030504040204" pitchFamily="34" charset="0"/>
              </a:rPr>
              <a:t>méta-</a:t>
            </a:r>
            <a:r>
              <a:rPr lang="fr-FR" altLang="ja-JP" sz="2600" b="1" dirty="0">
                <a:latin typeface="Tahoma" panose="020B0604030504040204" pitchFamily="34" charset="0"/>
                <a:ea typeface="ＭＳ Ｐゴシック" panose="020B0600070205080204" pitchFamily="34" charset="-128"/>
              </a:rPr>
              <a:t>méthode C</a:t>
            </a:r>
            <a:r>
              <a:rPr lang="fr-FR" sz="2600" b="1" dirty="0">
                <a:latin typeface="Tahoma" panose="020B0604030504040204" pitchFamily="34" charset="0"/>
              </a:rPr>
              <a:t>RÉER</a:t>
            </a:r>
            <a:endParaRPr lang="fr-FR" sz="1900" b="1" dirty="0">
              <a:latin typeface="Tahoma" panose="020B0604030504040204" pitchFamily="34" charset="0"/>
            </a:endParaRPr>
          </a:p>
        </p:txBody>
      </p:sp>
      <p:sp>
        <p:nvSpPr>
          <p:cNvPr id="34826" name="AutoShape 87"/>
          <p:cNvSpPr>
            <a:spLocks noChangeArrowheads="1"/>
          </p:cNvSpPr>
          <p:nvPr/>
        </p:nvSpPr>
        <p:spPr bwMode="auto">
          <a:xfrm>
            <a:off x="7578725" y="3124200"/>
            <a:ext cx="2159000" cy="33586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950027"/>
            </a:solidFill>
            <a:miter lim="800000"/>
            <a:headEnd/>
            <a:tailEnd/>
          </a:ln>
          <a:effectLst/>
        </p:spPr>
        <p:txBody>
          <a:bodyPr lIns="87269" tIns="43635" rIns="87269" bIns="43635">
            <a:spAutoFit/>
          </a:bodyPr>
          <a:lstStyle/>
          <a:p>
            <a:endParaRPr lang="fr-FR" sz="1400">
              <a:latin typeface="Arial" panose="020B0604020202020204" pitchFamily="34" charset="0"/>
              <a:ea typeface="ＭＳ ゴシック" panose="020B0609070205080204" pitchFamily="49" charset="-128"/>
            </a:endParaRPr>
          </a:p>
        </p:txBody>
      </p:sp>
      <p:sp>
        <p:nvSpPr>
          <p:cNvPr id="34827" name="Text Box 88"/>
          <p:cNvSpPr txBox="1">
            <a:spLocks noChangeArrowheads="1"/>
          </p:cNvSpPr>
          <p:nvPr/>
        </p:nvSpPr>
        <p:spPr bwMode="auto">
          <a:xfrm>
            <a:off x="7799387" y="3151599"/>
            <a:ext cx="1676400" cy="82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/>
            <a:r>
              <a:rPr lang="fr-FR" sz="1200" b="1" dirty="0"/>
              <a:t>4.  Engager l’action</a:t>
            </a:r>
            <a:endParaRPr lang="fr-FR" sz="1200" dirty="0"/>
          </a:p>
          <a:p>
            <a:pPr algn="ctr"/>
            <a:endParaRPr lang="fr-FR" sz="1200" i="1" dirty="0"/>
          </a:p>
          <a:p>
            <a:pPr algn="ctr"/>
            <a:r>
              <a:rPr lang="fr-FR" sz="1200" i="1" dirty="0"/>
              <a:t>Lancer la première étape du changement</a:t>
            </a:r>
            <a:endParaRPr lang="fr-FR" sz="1200" dirty="0"/>
          </a:p>
        </p:txBody>
      </p:sp>
      <p:grpSp>
        <p:nvGrpSpPr>
          <p:cNvPr id="34828" name="Group 138"/>
          <p:cNvGrpSpPr>
            <a:grpSpLocks/>
          </p:cNvGrpSpPr>
          <p:nvPr/>
        </p:nvGrpSpPr>
        <p:grpSpPr bwMode="auto">
          <a:xfrm>
            <a:off x="2692400" y="1371600"/>
            <a:ext cx="1676400" cy="1219200"/>
            <a:chOff x="776" y="816"/>
            <a:chExt cx="1056" cy="76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4850" name="AutoShape 123"/>
            <p:cNvSpPr>
              <a:spLocks noChangeArrowheads="1"/>
            </p:cNvSpPr>
            <p:nvPr/>
          </p:nvSpPr>
          <p:spPr bwMode="auto">
            <a:xfrm>
              <a:off x="792" y="816"/>
              <a:ext cx="976" cy="768"/>
            </a:xfrm>
            <a:custGeom>
              <a:avLst/>
              <a:gdLst>
                <a:gd name="T0" fmla="*/ 854 w 21600"/>
                <a:gd name="T1" fmla="*/ 384 h 21600"/>
                <a:gd name="T2" fmla="*/ 488 w 21600"/>
                <a:gd name="T3" fmla="*/ 768 h 21600"/>
                <a:gd name="T4" fmla="*/ 122 w 21600"/>
                <a:gd name="T5" fmla="*/ 384 h 21600"/>
                <a:gd name="T6" fmla="*/ 48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3 w 21600"/>
                <a:gd name="T13" fmla="*/ 4500 h 21600"/>
                <a:gd name="T14" fmla="*/ 17107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34851" name="Picture 124" descr="cible0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1072"/>
              <a:ext cx="432" cy="4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52" name="Text Box 93"/>
            <p:cNvSpPr txBox="1">
              <a:spLocks noChangeArrowheads="1"/>
            </p:cNvSpPr>
            <p:nvPr/>
          </p:nvSpPr>
          <p:spPr bwMode="auto">
            <a:xfrm>
              <a:off x="776" y="848"/>
              <a:ext cx="1056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7269" tIns="43635" rIns="87269" bIns="43635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ゴシック" panose="020B0609070205080204" pitchFamily="49" charset="-128"/>
                </a:defRPr>
              </a:lvl9pPr>
            </a:lstStyle>
            <a:p>
              <a:pPr algn="ctr"/>
              <a:r>
                <a:rPr lang="fr-FR" b="1">
                  <a:solidFill>
                    <a:schemeClr val="tx2"/>
                  </a:solidFill>
                </a:rPr>
                <a:t>DEMANDE</a:t>
              </a:r>
            </a:p>
          </p:txBody>
        </p:sp>
      </p:grpSp>
      <p:sp>
        <p:nvSpPr>
          <p:cNvPr id="34829" name="Text Box 97"/>
          <p:cNvSpPr txBox="1">
            <a:spLocks noChangeArrowheads="1"/>
          </p:cNvSpPr>
          <p:nvPr/>
        </p:nvSpPr>
        <p:spPr bwMode="auto">
          <a:xfrm>
            <a:off x="5448300" y="4362450"/>
            <a:ext cx="1143000" cy="6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/>
            <a:r>
              <a:rPr lang="fr-FR" sz="1200" b="1" dirty="0"/>
              <a:t>5. </a:t>
            </a:r>
          </a:p>
          <a:p>
            <a:pPr algn="ctr"/>
            <a:r>
              <a:rPr lang="fr-FR" sz="1200" b="1" dirty="0"/>
              <a:t>Réguler</a:t>
            </a:r>
          </a:p>
          <a:p>
            <a:pPr algn="ctr"/>
            <a:r>
              <a:rPr lang="fr-FR" sz="1200" b="1" dirty="0"/>
              <a:t>le système</a:t>
            </a:r>
            <a:endParaRPr lang="fr-FR" sz="1200" dirty="0"/>
          </a:p>
        </p:txBody>
      </p:sp>
      <p:sp>
        <p:nvSpPr>
          <p:cNvPr id="112742" name="Rectangle 102"/>
          <p:cNvSpPr>
            <a:spLocks noChangeArrowheads="1"/>
          </p:cNvSpPr>
          <p:nvPr/>
        </p:nvSpPr>
        <p:spPr bwMode="auto">
          <a:xfrm>
            <a:off x="1714500" y="1968500"/>
            <a:ext cx="8499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r>
              <a:rPr lang="fr-FR" b="1" dirty="0" smtClean="0">
                <a:solidFill>
                  <a:schemeClr val="tx2"/>
                </a:solidFill>
              </a:rPr>
              <a:t>Objectif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34831" name="Text Box 110"/>
          <p:cNvSpPr txBox="1">
            <a:spLocks noChangeArrowheads="1"/>
          </p:cNvSpPr>
          <p:nvPr/>
        </p:nvSpPr>
        <p:spPr bwMode="auto">
          <a:xfrm>
            <a:off x="1930400" y="27940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2400" b="1">
                <a:solidFill>
                  <a:schemeClr val="tx2"/>
                </a:solidFill>
                <a:latin typeface="Tahoma" panose="020B0604030504040204" pitchFamily="34" charset="0"/>
              </a:rPr>
              <a:t>C</a:t>
            </a:r>
            <a:endParaRPr lang="fr-FR"/>
          </a:p>
        </p:txBody>
      </p:sp>
      <p:sp>
        <p:nvSpPr>
          <p:cNvPr id="34832" name="Text Box 112"/>
          <p:cNvSpPr txBox="1">
            <a:spLocks noChangeArrowheads="1"/>
          </p:cNvSpPr>
          <p:nvPr/>
        </p:nvSpPr>
        <p:spPr bwMode="auto">
          <a:xfrm>
            <a:off x="1930400" y="49911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2400" b="1">
                <a:solidFill>
                  <a:schemeClr val="tx2"/>
                </a:solidFill>
                <a:latin typeface="Tahoma" panose="020B0604030504040204" pitchFamily="34" charset="0"/>
              </a:rPr>
              <a:t>R</a:t>
            </a:r>
            <a:endParaRPr lang="fr-FR"/>
          </a:p>
        </p:txBody>
      </p:sp>
      <p:sp>
        <p:nvSpPr>
          <p:cNvPr id="34833" name="Text Box 113"/>
          <p:cNvSpPr txBox="1">
            <a:spLocks noChangeArrowheads="1"/>
          </p:cNvSpPr>
          <p:nvPr/>
        </p:nvSpPr>
        <p:spPr bwMode="auto">
          <a:xfrm>
            <a:off x="9575800" y="27178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2400" b="1">
                <a:solidFill>
                  <a:schemeClr val="tx2"/>
                </a:solidFill>
                <a:latin typeface="Tahoma" panose="020B0604030504040204" pitchFamily="34" charset="0"/>
              </a:rPr>
              <a:t>E</a:t>
            </a:r>
            <a:endParaRPr lang="fr-FR"/>
          </a:p>
        </p:txBody>
      </p:sp>
      <p:sp>
        <p:nvSpPr>
          <p:cNvPr id="34834" name="Text Box 114"/>
          <p:cNvSpPr txBox="1">
            <a:spLocks noChangeArrowheads="1"/>
          </p:cNvSpPr>
          <p:nvPr/>
        </p:nvSpPr>
        <p:spPr bwMode="auto">
          <a:xfrm>
            <a:off x="9575800" y="49911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2400" b="1">
                <a:solidFill>
                  <a:schemeClr val="tx2"/>
                </a:solidFill>
                <a:latin typeface="Tahoma" panose="020B0604030504040204" pitchFamily="34" charset="0"/>
              </a:rPr>
              <a:t>É</a:t>
            </a:r>
            <a:endParaRPr lang="fr-FR"/>
          </a:p>
        </p:txBody>
      </p:sp>
      <p:sp>
        <p:nvSpPr>
          <p:cNvPr id="34835" name="Text Box 115"/>
          <p:cNvSpPr txBox="1">
            <a:spLocks noChangeArrowheads="1"/>
          </p:cNvSpPr>
          <p:nvPr/>
        </p:nvSpPr>
        <p:spPr bwMode="auto">
          <a:xfrm>
            <a:off x="5702300" y="36830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2400" b="1">
                <a:solidFill>
                  <a:schemeClr val="tx2"/>
                </a:solidFill>
                <a:latin typeface="Tahoma" panose="020B0604030504040204" pitchFamily="34" charset="0"/>
              </a:rPr>
              <a:t>R</a:t>
            </a:r>
            <a:endParaRPr lang="fr-FR"/>
          </a:p>
        </p:txBody>
      </p:sp>
      <p:cxnSp>
        <p:nvCxnSpPr>
          <p:cNvPr id="34836" name="AutoShape 117"/>
          <p:cNvCxnSpPr>
            <a:cxnSpLocks noChangeShapeType="1"/>
            <a:endCxn id="34818" idx="0"/>
          </p:cNvCxnSpPr>
          <p:nvPr/>
        </p:nvCxnSpPr>
        <p:spPr bwMode="auto">
          <a:xfrm>
            <a:off x="3325091" y="2647307"/>
            <a:ext cx="167409" cy="47689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37" name="AutoShape 118"/>
          <p:cNvCxnSpPr>
            <a:cxnSpLocks noChangeShapeType="1"/>
            <a:stCxn id="34818" idx="2"/>
            <a:endCxn id="34819" idx="0"/>
          </p:cNvCxnSpPr>
          <p:nvPr/>
        </p:nvCxnSpPr>
        <p:spPr bwMode="auto">
          <a:xfrm flipH="1">
            <a:off x="3479800" y="3460060"/>
            <a:ext cx="12700" cy="187394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38" name="AutoShape 119"/>
          <p:cNvCxnSpPr>
            <a:cxnSpLocks noChangeShapeType="1"/>
            <a:stCxn id="34819" idx="3"/>
            <a:endCxn id="34821" idx="1"/>
          </p:cNvCxnSpPr>
          <p:nvPr/>
        </p:nvCxnSpPr>
        <p:spPr bwMode="auto">
          <a:xfrm>
            <a:off x="4559300" y="5501930"/>
            <a:ext cx="30194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39" name="AutoShape 120"/>
          <p:cNvCxnSpPr>
            <a:cxnSpLocks noChangeShapeType="1"/>
            <a:stCxn id="34821" idx="0"/>
            <a:endCxn id="34826" idx="2"/>
          </p:cNvCxnSpPr>
          <p:nvPr/>
        </p:nvCxnSpPr>
        <p:spPr bwMode="auto">
          <a:xfrm flipV="1">
            <a:off x="8658225" y="3460060"/>
            <a:ext cx="0" cy="187394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40" name="AutoShape 121"/>
          <p:cNvCxnSpPr>
            <a:cxnSpLocks noChangeShapeType="1"/>
            <a:stCxn id="34826" idx="1"/>
          </p:cNvCxnSpPr>
          <p:nvPr/>
        </p:nvCxnSpPr>
        <p:spPr bwMode="auto">
          <a:xfrm flipH="1" flipV="1">
            <a:off x="4115100" y="1941985"/>
            <a:ext cx="3463625" cy="135014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841" name="Rectangle 128"/>
          <p:cNvSpPr>
            <a:spLocks noChangeArrowheads="1"/>
          </p:cNvSpPr>
          <p:nvPr/>
        </p:nvSpPr>
        <p:spPr bwMode="auto">
          <a:xfrm>
            <a:off x="4267200" y="36830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endParaRPr lang="fr-FR"/>
          </a:p>
        </p:txBody>
      </p:sp>
      <p:cxnSp>
        <p:nvCxnSpPr>
          <p:cNvPr id="34842" name="AutoShape 129"/>
          <p:cNvCxnSpPr>
            <a:cxnSpLocks noChangeShapeType="1"/>
            <a:stCxn id="34841" idx="3"/>
            <a:endCxn id="34824" idx="1"/>
          </p:cNvCxnSpPr>
          <p:nvPr/>
        </p:nvCxnSpPr>
        <p:spPr bwMode="auto">
          <a:xfrm>
            <a:off x="4572000" y="3835400"/>
            <a:ext cx="909638" cy="5016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843" name="Rectangle 130"/>
          <p:cNvSpPr>
            <a:spLocks noChangeArrowheads="1"/>
          </p:cNvSpPr>
          <p:nvPr/>
        </p:nvSpPr>
        <p:spPr bwMode="auto">
          <a:xfrm>
            <a:off x="4267200" y="54229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endParaRPr lang="fr-FR"/>
          </a:p>
        </p:txBody>
      </p:sp>
      <p:cxnSp>
        <p:nvCxnSpPr>
          <p:cNvPr id="34844" name="AutoShape 131"/>
          <p:cNvCxnSpPr>
            <a:cxnSpLocks noChangeShapeType="1"/>
            <a:stCxn id="34843" idx="3"/>
            <a:endCxn id="34824" idx="3"/>
          </p:cNvCxnSpPr>
          <p:nvPr/>
        </p:nvCxnSpPr>
        <p:spPr bwMode="auto">
          <a:xfrm flipV="1">
            <a:off x="4572000" y="5111750"/>
            <a:ext cx="909638" cy="4635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845" name="Rectangle 134"/>
          <p:cNvSpPr>
            <a:spLocks noChangeArrowheads="1"/>
          </p:cNvSpPr>
          <p:nvPr/>
        </p:nvSpPr>
        <p:spPr bwMode="auto">
          <a:xfrm>
            <a:off x="7572375" y="36830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endParaRPr lang="fr-FR"/>
          </a:p>
        </p:txBody>
      </p:sp>
      <p:cxnSp>
        <p:nvCxnSpPr>
          <p:cNvPr id="34846" name="AutoShape 135"/>
          <p:cNvCxnSpPr>
            <a:cxnSpLocks noChangeShapeType="1"/>
            <a:stCxn id="34845" idx="1"/>
            <a:endCxn id="34824" idx="7"/>
          </p:cNvCxnSpPr>
          <p:nvPr/>
        </p:nvCxnSpPr>
        <p:spPr bwMode="auto">
          <a:xfrm flipH="1">
            <a:off x="6557963" y="3835400"/>
            <a:ext cx="1014412" cy="5016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847" name="Rectangle 136"/>
          <p:cNvSpPr>
            <a:spLocks noChangeArrowheads="1"/>
          </p:cNvSpPr>
          <p:nvPr/>
        </p:nvSpPr>
        <p:spPr bwMode="auto">
          <a:xfrm>
            <a:off x="7569200" y="54229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endParaRPr lang="fr-FR"/>
          </a:p>
        </p:txBody>
      </p:sp>
      <p:cxnSp>
        <p:nvCxnSpPr>
          <p:cNvPr id="34848" name="AutoShape 137"/>
          <p:cNvCxnSpPr>
            <a:cxnSpLocks noChangeShapeType="1"/>
            <a:stCxn id="34824" idx="5"/>
            <a:endCxn id="34847" idx="1"/>
          </p:cNvCxnSpPr>
          <p:nvPr/>
        </p:nvCxnSpPr>
        <p:spPr bwMode="auto">
          <a:xfrm>
            <a:off x="6557964" y="5111750"/>
            <a:ext cx="1011237" cy="4635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03091475"/>
      </p:ext>
    </p:extLst>
  </p:cSld>
  <p:clrMapOvr>
    <a:masterClrMapping/>
  </p:clrMapOvr>
  <p:transition advTm="9768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6"/>
          <p:cNvSpPr txBox="1">
            <a:spLocks noChangeArrowheads="1"/>
          </p:cNvSpPr>
          <p:nvPr/>
        </p:nvSpPr>
        <p:spPr bwMode="auto">
          <a:xfrm>
            <a:off x="1524000" y="493487"/>
            <a:ext cx="9144000" cy="4882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69" tIns="43635" rIns="87269" bIns="43635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/>
            <a:r>
              <a:rPr lang="fr-FR" sz="2600" b="1" dirty="0" smtClean="0">
                <a:latin typeface="Tahoma" panose="020B0604030504040204" pitchFamily="34" charset="0"/>
              </a:rPr>
              <a:t>La </a:t>
            </a:r>
            <a:r>
              <a:rPr lang="fr-FR" altLang="ja-JP" sz="2600" b="1" dirty="0" smtClean="0">
                <a:latin typeface="Tahoma" panose="020B0604030504040204" pitchFamily="34" charset="0"/>
                <a:ea typeface="ＭＳ Ｐゴシック" panose="020B0600070205080204" pitchFamily="34" charset="-128"/>
              </a:rPr>
              <a:t>méthode SWOT</a:t>
            </a:r>
            <a:endParaRPr lang="fr-FR" sz="1900" b="1" dirty="0">
              <a:latin typeface="Tahoma" panose="020B060403050404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850" y="1236433"/>
            <a:ext cx="7670299" cy="486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3646" y="26219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4800" b="1" dirty="0" smtClean="0"/>
              <a:t>Merci pour votre attention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4474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133</Words>
  <Application>Microsoft Office PowerPoint</Application>
  <PresentationFormat>Personnalisé</PresentationFormat>
  <Paragraphs>49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Stratégie de changement</vt:lpstr>
      <vt:lpstr>La balance du changement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Stratégie de changement</dc:title>
  <dc:creator>user</dc:creator>
  <cp:lastModifiedBy>Ami</cp:lastModifiedBy>
  <cp:revision>12</cp:revision>
  <dcterms:created xsi:type="dcterms:W3CDTF">2016-01-07T21:43:44Z</dcterms:created>
  <dcterms:modified xsi:type="dcterms:W3CDTF">2017-01-06T15:02:04Z</dcterms:modified>
</cp:coreProperties>
</file>