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494" r:id="rId2"/>
    <p:sldId id="569" r:id="rId3"/>
    <p:sldId id="543" r:id="rId4"/>
    <p:sldId id="593" r:id="rId5"/>
    <p:sldId id="594" r:id="rId6"/>
    <p:sldId id="595" r:id="rId7"/>
    <p:sldId id="596" r:id="rId8"/>
    <p:sldId id="597" r:id="rId9"/>
    <p:sldId id="598" r:id="rId10"/>
    <p:sldId id="599" r:id="rId11"/>
    <p:sldId id="600" r:id="rId12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chemeClr val="bg2"/>
      </a:buClr>
      <a:buSzPct val="80000"/>
      <a:buChar char="•"/>
      <a:defRPr sz="28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chemeClr val="bg2"/>
      </a:buClr>
      <a:buSzPct val="80000"/>
      <a:buChar char="•"/>
      <a:defRPr sz="28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chemeClr val="bg2"/>
      </a:buClr>
      <a:buSzPct val="80000"/>
      <a:buChar char="•"/>
      <a:defRPr sz="28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chemeClr val="bg2"/>
      </a:buClr>
      <a:buSzPct val="80000"/>
      <a:buChar char="•"/>
      <a:defRPr sz="28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chemeClr val="bg2"/>
      </a:buClr>
      <a:buSzPct val="80000"/>
      <a:buChar char="•"/>
      <a:defRPr sz="28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  <a:srgbClr val="CCCCFF"/>
    <a:srgbClr val="C54F3B"/>
    <a:srgbClr val="4AA9B6"/>
    <a:srgbClr val="FFFF99"/>
    <a:srgbClr val="C0C0C0"/>
    <a:srgbClr val="DDDDDD"/>
    <a:srgbClr val="D0D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9822" autoAdjust="0"/>
  </p:normalViewPr>
  <p:slideViewPr>
    <p:cSldViewPr>
      <p:cViewPr varScale="1">
        <p:scale>
          <a:sx n="116" d="100"/>
          <a:sy n="116" d="100"/>
        </p:scale>
        <p:origin x="147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1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1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80E8B0AE-3632-41BA-9B68-63AB269CA48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07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8BC1DBF9-EAB9-433B-AB0D-75C3E323825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6327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6A579F-EA92-4E85-BED3-08C5EE83CD5C}" type="slidenum">
              <a:rPr lang="en-US" smtClean="0">
                <a:ea typeface="ＭＳ Ｐゴシック"/>
                <a:cs typeface="ＭＳ Ｐゴシック"/>
              </a:rPr>
              <a:pPr/>
              <a:t>1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5978857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CE027-1058-4274-953F-132071C08C7E}" type="slidenum">
              <a:rPr lang="en-US" smtClean="0">
                <a:ea typeface="ＭＳ Ｐゴシック"/>
                <a:cs typeface="ＭＳ Ｐゴシック"/>
              </a:rPr>
              <a:pPr/>
              <a:t>10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99213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CE027-1058-4274-953F-132071C08C7E}" type="slidenum">
              <a:rPr lang="en-US" smtClean="0">
                <a:ea typeface="ＭＳ Ｐゴシック"/>
                <a:cs typeface="ＭＳ Ｐゴシック"/>
              </a:rPr>
              <a:pPr/>
              <a:t>11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022539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CE027-1058-4274-953F-132071C08C7E}" type="slidenum">
              <a:rPr lang="en-US" smtClean="0">
                <a:ea typeface="ＭＳ Ｐゴシック"/>
                <a:cs typeface="ＭＳ Ｐゴシック"/>
              </a:rPr>
              <a:pPr/>
              <a:t>2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329741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CE027-1058-4274-953F-132071C08C7E}" type="slidenum">
              <a:rPr lang="en-US" smtClean="0">
                <a:ea typeface="ＭＳ Ｐゴシック"/>
                <a:cs typeface="ＭＳ Ｐゴシック"/>
              </a:rPr>
              <a:pPr/>
              <a:t>3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186703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CE027-1058-4274-953F-132071C08C7E}" type="slidenum">
              <a:rPr lang="en-US" smtClean="0">
                <a:ea typeface="ＭＳ Ｐゴシック"/>
                <a:cs typeface="ＭＳ Ｐゴシック"/>
              </a:rPr>
              <a:pPr/>
              <a:t>4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487546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CE027-1058-4274-953F-132071C08C7E}" type="slidenum">
              <a:rPr lang="en-US" smtClean="0">
                <a:ea typeface="ＭＳ Ｐゴシック"/>
                <a:cs typeface="ＭＳ Ｐゴシック"/>
              </a:rPr>
              <a:pPr/>
              <a:t>5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4279479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CE027-1058-4274-953F-132071C08C7E}" type="slidenum">
              <a:rPr lang="en-US" smtClean="0">
                <a:ea typeface="ＭＳ Ｐゴシック"/>
                <a:cs typeface="ＭＳ Ｐゴシック"/>
              </a:rPr>
              <a:pPr/>
              <a:t>6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989865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CE027-1058-4274-953F-132071C08C7E}" type="slidenum">
              <a:rPr lang="en-US" smtClean="0">
                <a:ea typeface="ＭＳ Ｐゴシック"/>
                <a:cs typeface="ＭＳ Ｐゴシック"/>
              </a:rPr>
              <a:pPr/>
              <a:t>7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472575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CE027-1058-4274-953F-132071C08C7E}" type="slidenum">
              <a:rPr lang="en-US" smtClean="0">
                <a:ea typeface="ＭＳ Ｐゴシック"/>
                <a:cs typeface="ＭＳ Ｐゴシック"/>
              </a:rPr>
              <a:pPr/>
              <a:t>8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5178279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CE027-1058-4274-953F-132071C08C7E}" type="slidenum">
              <a:rPr lang="en-US" smtClean="0">
                <a:ea typeface="ＭＳ Ｐゴシック"/>
                <a:cs typeface="ＭＳ Ｐゴシック"/>
              </a:rPr>
              <a:pPr/>
              <a:t>9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290146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822325"/>
            <a:ext cx="7162800" cy="1143000"/>
          </a:xfrm>
        </p:spPr>
        <p:txBody>
          <a:bodyPr/>
          <a:lstStyle>
            <a:lvl1pPr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5863" y="3962400"/>
            <a:ext cx="3919537" cy="1752600"/>
          </a:xfrm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3" descr="D:\Datos\escritorio\Sin títul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6172200"/>
            <a:ext cx="2208213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1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1" b="31308"/>
          <a:stretch/>
        </p:blipFill>
        <p:spPr bwMode="auto">
          <a:xfrm>
            <a:off x="33833" y="5749281"/>
            <a:ext cx="2328367" cy="72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4" name="Picture 1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1" b="31308"/>
          <a:stretch/>
        </p:blipFill>
        <p:spPr bwMode="auto">
          <a:xfrm>
            <a:off x="33833" y="5749281"/>
            <a:ext cx="2328367" cy="72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1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1" b="31308"/>
          <a:stretch/>
        </p:blipFill>
        <p:spPr bwMode="auto">
          <a:xfrm>
            <a:off x="33833" y="5739048"/>
            <a:ext cx="2328367" cy="72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1" b="31308"/>
          <a:stretch/>
        </p:blipFill>
        <p:spPr bwMode="auto">
          <a:xfrm>
            <a:off x="76788" y="5715000"/>
            <a:ext cx="2328367" cy="72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1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1" b="31308"/>
          <a:stretch/>
        </p:blipFill>
        <p:spPr bwMode="auto">
          <a:xfrm>
            <a:off x="76200" y="5715000"/>
            <a:ext cx="2328367" cy="72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Datos\escritorio\Sin título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451143"/>
            <a:ext cx="2208213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Datos\escritorio\Sin título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" y="5451143"/>
            <a:ext cx="2208213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blog.espol.edu.ec/allisoncastro/files/2014/08/ESPO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6284" y="5907224"/>
            <a:ext cx="647042" cy="64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200" y="5781380"/>
            <a:ext cx="2133600" cy="648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ＭＳ Ｐゴシック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ＭＳ Ｐゴシック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ＭＳ Ｐゴシック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ＭＳ Ｐゴシック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MS PGothic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MS PGothic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MS PGothic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MS PGothic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80000"/>
        <a:buFont typeface="Wingdings" pitchFamily="2" charset="2"/>
        <a:buBlip>
          <a:blip r:embed="rId17"/>
        </a:buBlip>
        <a:defRPr sz="2800">
          <a:solidFill>
            <a:schemeClr val="tx1"/>
          </a:solidFill>
          <a:latin typeface="+mn-lt"/>
          <a:ea typeface="ＭＳ Ｐゴシック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600">
          <a:solidFill>
            <a:schemeClr val="tx1"/>
          </a:solidFill>
          <a:latin typeface="+mn-lt"/>
          <a:ea typeface="ＭＳ Ｐゴシック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ＭＳ Ｐゴシック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  <a:ea typeface="ＭＳ Ｐゴシック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mailto:jagodoy@espol.edu.ec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800600"/>
            <a:ext cx="7391400" cy="1143000"/>
          </a:xfrm>
          <a:noFill/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Ing. Carolina Godoy, MSc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0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Direcci</a:t>
            </a:r>
            <a:r>
              <a:rPr lang="en-AU" sz="20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ón</a:t>
            </a:r>
            <a:r>
              <a:rPr lang="en-A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20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electrónica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b="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jagodoy</a:t>
            </a:r>
            <a:r>
              <a:rPr lang="es-ES" sz="2000" b="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@espol.edu.ec</a:t>
            </a:r>
            <a:endParaRPr lang="es-ES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s-E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Celular</a:t>
            </a:r>
            <a:r>
              <a:rPr lang="en-A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0997889845</a:t>
            </a:r>
            <a:endParaRPr lang="en-US" sz="20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s-EC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Facultad de Ingeniería en Electricidad y Computación </a:t>
            </a:r>
            <a:r>
              <a:rPr 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(FIEC)</a:t>
            </a:r>
          </a:p>
          <a:p>
            <a:pPr algn="ctr"/>
            <a:r>
              <a:rPr lang="es-EC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Guayaquil, Ecuador </a:t>
            </a:r>
            <a:endParaRPr lang="en-US" sz="20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80000"/>
              </a:lnSpc>
            </a:pPr>
            <a:endParaRPr lang="en-US" sz="1600" b="0" dirty="0" smtClean="0"/>
          </a:p>
        </p:txBody>
      </p:sp>
      <p:sp>
        <p:nvSpPr>
          <p:cNvPr id="2" name="1 CuadroTexto"/>
          <p:cNvSpPr txBox="1"/>
          <p:nvPr/>
        </p:nvSpPr>
        <p:spPr>
          <a:xfrm>
            <a:off x="1409700" y="434471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s-E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Cómo redactar correctamente un Ensayo</a:t>
            </a:r>
            <a:endParaRPr 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blog.espol.edu.ec/allisoncastro/files/2014/08/ESPO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6" y="6060324"/>
            <a:ext cx="751794" cy="75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7599" y="1752600"/>
            <a:ext cx="2331131" cy="2514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059" y="363421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>
              <a:buNone/>
            </a:pP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Informe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sobre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visita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técnica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:</a:t>
            </a:r>
            <a:endParaRPr lang="es-ES" sz="32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33400" y="1245258"/>
            <a:ext cx="8039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¿Qué falencias observaron en INATRA?</a:t>
            </a:r>
          </a:p>
          <a:p>
            <a:pPr>
              <a:buNone/>
            </a:pPr>
            <a:endParaRPr lang="es-ES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68411" y="1780360"/>
            <a:ext cx="80391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 trabajo:</a:t>
            </a:r>
            <a:endParaRPr lang="es-ES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533400" y="2293899"/>
            <a:ext cx="8039100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Realizar un informe en donde: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Se identifique el problema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Se resuelva el problema</a:t>
            </a:r>
          </a:p>
          <a:p>
            <a:pPr>
              <a:buNone/>
            </a:pP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establezca un plan de seguridad industrial </a:t>
            </a:r>
            <a:endParaRPr lang="es-ES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68411" y="3581400"/>
            <a:ext cx="8039100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Qué debe contener el Informe:</a:t>
            </a:r>
          </a:p>
          <a:p>
            <a:pPr>
              <a:buNone/>
            </a:pP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Identificación del Problema</a:t>
            </a:r>
          </a:p>
          <a:p>
            <a:pPr>
              <a:buNone/>
            </a:pP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Objetivo</a:t>
            </a:r>
          </a:p>
          <a:p>
            <a:pPr>
              <a:buNone/>
            </a:pP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Antecedentes</a:t>
            </a:r>
          </a:p>
          <a:p>
            <a:pPr>
              <a:buNone/>
            </a:pP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Plan de seguridad industrial para solucionar el problema</a:t>
            </a:r>
          </a:p>
          <a:p>
            <a:pPr>
              <a:buNone/>
            </a:pP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5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Recomendaciones	</a:t>
            </a:r>
            <a:endParaRPr lang="es-ES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31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059" y="363421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>
              <a:buNone/>
            </a:pP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Informe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sobre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visita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técnica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:</a:t>
            </a:r>
            <a:endParaRPr lang="es-ES" sz="32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402109" y="1524000"/>
            <a:ext cx="8039100" cy="368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es un ensayo. 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valorará fuertemente el componente técnico y su redacción.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Utilizar Normas y por ende formatos de citación.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Recuerden que ustedes son los consultores quienes deben proponer un plan de seguridad industrial a prueba de auditorías.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Mínimo 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hojas, máximo 3.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Letra times new </a:t>
            </a:r>
            <a:r>
              <a:rPr lang="es-ES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tamaño 12.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1,5 espacio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Utilizar iniciativa para un nombre y slogan de su empresa consultora.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Considerar que será un informe a ser ofertado en el Portal de Compras Públicas y la mejor propuesta ganará.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 calificación total será de 10 puntos, 2 de los cuales se los han ganado por su comportamiento durante la visita técnica. Aún hay 8 puntos </a:t>
            </a:r>
            <a:r>
              <a:rPr lang="es-ES" sz="1600" b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juego).</a:t>
            </a:r>
            <a:endParaRPr lang="es-ES" sz="16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04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514600" y="2514600"/>
            <a:ext cx="6477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4400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502128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 algn="ctr">
              <a:buNone/>
            </a:pPr>
            <a:endParaRPr lang="es-ES" b="1" dirty="0" smtClean="0">
              <a:solidFill>
                <a:schemeClr val="tx2"/>
              </a:solidFill>
              <a:latin typeface="Trebuchet MS" pitchFamily="34" charset="0"/>
            </a:endParaRPr>
          </a:p>
          <a:p>
            <a:pPr lvl="1">
              <a:buNone/>
            </a:pPr>
            <a:r>
              <a:rPr lang="es-ES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Formato de Citación:</a:t>
            </a:r>
            <a:endParaRPr lang="en-US" b="1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33400" y="1600200"/>
            <a:ext cx="815340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/>
                </a:solidFill>
                <a:latin typeface="Trebuchet MS" pitchFamily="34" charset="0"/>
              </a:rPr>
              <a:t>APA 6ta edición</a:t>
            </a:r>
          </a:p>
          <a:p>
            <a:pPr>
              <a:buNone/>
            </a:pPr>
            <a:r>
              <a:rPr lang="es-ES" altLang="es-ES" sz="1600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IEEE</a:t>
            </a:r>
          </a:p>
          <a:p>
            <a:pPr>
              <a:buNone/>
            </a:pPr>
            <a:r>
              <a:rPr lang="es-ES" altLang="es-ES" sz="1600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MLA</a:t>
            </a:r>
          </a:p>
          <a:p>
            <a:pPr>
              <a:buNone/>
            </a:pPr>
            <a:endParaRPr lang="es-ES" altLang="es-ES" sz="1600" b="1" dirty="0" smtClean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altLang="es-ES" sz="1600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Herramienta de Word</a:t>
            </a:r>
            <a:endParaRPr lang="es-MX" altLang="es-ES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1" algn="just">
              <a:lnSpc>
                <a:spcPct val="80000"/>
              </a:lnSpc>
              <a:buNone/>
            </a:pPr>
            <a:endParaRPr lang="es-MX" altLang="es-ES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1" algn="just">
              <a:lnSpc>
                <a:spcPct val="80000"/>
              </a:lnSpc>
              <a:buNone/>
            </a:pPr>
            <a:endParaRPr lang="es-MX" altLang="es-E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/>
          <p:cNvPicPr/>
          <p:nvPr/>
        </p:nvPicPr>
        <p:blipFill rotWithShape="1">
          <a:blip r:embed="rId3"/>
          <a:srcRect l="18168" t="10660" r="20450" b="13776"/>
          <a:stretch/>
        </p:blipFill>
        <p:spPr bwMode="auto">
          <a:xfrm>
            <a:off x="5257800" y="1066886"/>
            <a:ext cx="3550508" cy="22859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3 Rectángulo"/>
          <p:cNvSpPr/>
          <p:nvPr/>
        </p:nvSpPr>
        <p:spPr>
          <a:xfrm>
            <a:off x="498389" y="3733800"/>
            <a:ext cx="8153400" cy="115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/>
                </a:solidFill>
                <a:latin typeface="Trebuchet MS" pitchFamily="34" charset="0"/>
              </a:rPr>
              <a:t>No solo colocar Referencias Bibliográficas, también citar en la redacción del documento.</a:t>
            </a:r>
            <a:endParaRPr lang="es-MX" altLang="es-ES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1" algn="just">
              <a:lnSpc>
                <a:spcPct val="80000"/>
              </a:lnSpc>
              <a:buNone/>
            </a:pPr>
            <a:endParaRPr lang="es-MX" altLang="es-ES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1" algn="just">
              <a:lnSpc>
                <a:spcPct val="80000"/>
              </a:lnSpc>
              <a:buNone/>
            </a:pPr>
            <a:endParaRPr lang="es-MX" altLang="es-ES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n 7"/>
          <p:cNvPicPr/>
          <p:nvPr/>
        </p:nvPicPr>
        <p:blipFill rotWithShape="1">
          <a:blip r:embed="rId4"/>
          <a:srcRect l="52387" t="29473" r="25035" b="57044"/>
          <a:stretch/>
        </p:blipFill>
        <p:spPr bwMode="auto">
          <a:xfrm>
            <a:off x="4724400" y="4342156"/>
            <a:ext cx="3810000" cy="12966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0184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514600" y="2514600"/>
            <a:ext cx="6477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4400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502128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>
              <a:buNone/>
            </a:pP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Errores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communes:</a:t>
            </a:r>
            <a:endParaRPr lang="es-ES" sz="32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57200" y="1266140"/>
            <a:ext cx="8153400" cy="313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estas </a:t>
            </a:r>
            <a:r>
              <a:rPr lang="es-E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vs. éstas vs. estás</a:t>
            </a: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3 Rectángulo"/>
          <p:cNvSpPr/>
          <p:nvPr/>
        </p:nvSpPr>
        <p:spPr>
          <a:xfrm>
            <a:off x="457200" y="1760750"/>
            <a:ext cx="8153400" cy="324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Ejemplo como adjetivo demostrativo:</a:t>
            </a: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energías renovables son la base para el cambio de matriz energética en el Ecuador, </a:t>
            </a:r>
            <a:r>
              <a:rPr lang="es-E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estas</a:t>
            </a: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energías no son contaminantes y si se les da un uso adecuado pueden llegar a ser sostenibles. </a:t>
            </a:r>
            <a:r>
              <a:rPr lang="es-E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Éstas</a:t>
            </a: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 clasifican en solar, eólica, mareomotriz, entre otras.</a:t>
            </a: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3 Rectángulo"/>
          <p:cNvSpPr/>
          <p:nvPr/>
        </p:nvSpPr>
        <p:spPr>
          <a:xfrm>
            <a:off x="488515" y="4830720"/>
            <a:ext cx="8153400" cy="191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Ejemplo </a:t>
            </a: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forma de pregunta:</a:t>
            </a: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¿Dónde estás?</a:t>
            </a:r>
          </a:p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36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514600" y="2514600"/>
            <a:ext cx="6477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4400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502128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>
              <a:buNone/>
            </a:pP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Errores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communes:</a:t>
            </a:r>
            <a:endParaRPr lang="es-ES" sz="32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57200" y="1266140"/>
            <a:ext cx="8153400" cy="191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3 Rectángulo"/>
          <p:cNvSpPr/>
          <p:nvPr/>
        </p:nvSpPr>
        <p:spPr>
          <a:xfrm>
            <a:off x="342900" y="967389"/>
            <a:ext cx="81534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un ensayo no se coloca títulos a cada parte del mismo.</a:t>
            </a: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3 Rectángulo"/>
          <p:cNvSpPr/>
          <p:nvPr/>
        </p:nvSpPr>
        <p:spPr>
          <a:xfrm>
            <a:off x="342900" y="1905000"/>
            <a:ext cx="8153400" cy="553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Introducción:</a:t>
            </a: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</a:t>
            </a:r>
          </a:p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Párrafo Uno:</a:t>
            </a: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</a:t>
            </a: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Conclusiones:</a:t>
            </a: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</a:t>
            </a: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620238"/>
            <a:ext cx="48006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61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514600" y="2514600"/>
            <a:ext cx="6477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4400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-32951" y="363083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>
              <a:buNone/>
            </a:pP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Errores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communes:</a:t>
            </a:r>
            <a:endParaRPr lang="es-ES" sz="32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3 Rectángulo"/>
          <p:cNvSpPr/>
          <p:nvPr/>
        </p:nvSpPr>
        <p:spPr>
          <a:xfrm>
            <a:off x="342900" y="967389"/>
            <a:ext cx="81534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utilizar signos de puntuación adecuados.</a:t>
            </a: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3 Rectángulo"/>
          <p:cNvSpPr/>
          <p:nvPr/>
        </p:nvSpPr>
        <p:spPr>
          <a:xfrm>
            <a:off x="342900" y="1493949"/>
            <a:ext cx="8153400" cy="250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Incorrecto.</a:t>
            </a:r>
            <a:endParaRPr lang="es-ES" sz="2400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2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</a:t>
            </a: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</a:t>
            </a: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_______________________________________________________________________________________________________.</a:t>
            </a: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3 Rectángulo"/>
          <p:cNvSpPr/>
          <p:nvPr/>
        </p:nvSpPr>
        <p:spPr>
          <a:xfrm>
            <a:off x="457200" y="3962400"/>
            <a:ext cx="8153400" cy="182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Correcto.</a:t>
            </a:r>
            <a:endParaRPr lang="es-ES" sz="2400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2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</a:t>
            </a: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__________________________.______________________________________,_________________________________.__________________________________________________________________________________.</a:t>
            </a: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3 Rectángulo"/>
          <p:cNvSpPr/>
          <p:nvPr/>
        </p:nvSpPr>
        <p:spPr>
          <a:xfrm>
            <a:off x="495300" y="4529048"/>
            <a:ext cx="81534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3 Rectángulo"/>
          <p:cNvSpPr/>
          <p:nvPr/>
        </p:nvSpPr>
        <p:spPr>
          <a:xfrm>
            <a:off x="-1905000" y="6231083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Diego Luzuriaga: Oraciones cortas y concisas </a:t>
            </a:r>
          </a:p>
          <a:p>
            <a:pPr>
              <a:buNone/>
            </a:pPr>
            <a:endParaRPr lang="es-ES" sz="12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5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33400" y="2657940"/>
            <a:ext cx="6477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4400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502128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>
              <a:buNone/>
            </a:pP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Errores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communes:</a:t>
            </a:r>
            <a:endParaRPr lang="es-ES" sz="32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3 Rectángulo"/>
          <p:cNvSpPr/>
          <p:nvPr/>
        </p:nvSpPr>
        <p:spPr>
          <a:xfrm>
            <a:off x="342900" y="967389"/>
            <a:ext cx="8153400" cy="1434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un ensayo no se utiliza la abreviatura etc. Ni la palabra etcétera.</a:t>
            </a: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3 Rectángulo"/>
          <p:cNvSpPr/>
          <p:nvPr/>
        </p:nvSpPr>
        <p:spPr>
          <a:xfrm>
            <a:off x="353197" y="2053840"/>
            <a:ext cx="815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Alternativas: entre otros, y otros.</a:t>
            </a: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3 Rectángulo"/>
          <p:cNvSpPr/>
          <p:nvPr/>
        </p:nvSpPr>
        <p:spPr>
          <a:xfrm>
            <a:off x="322305" y="2651762"/>
            <a:ext cx="8153400" cy="272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Tener cuidado con los espacios en el texto.</a:t>
            </a: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Ejemplo: </a:t>
            </a: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energía solar es una</a:t>
            </a:r>
            <a:r>
              <a:rPr lang="es-ES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fuente renovable de energía.</a:t>
            </a:r>
          </a:p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Arco 1"/>
          <p:cNvSpPr/>
          <p:nvPr/>
        </p:nvSpPr>
        <p:spPr bwMode="auto">
          <a:xfrm rot="1144253" flipV="1">
            <a:off x="3200400" y="3657599"/>
            <a:ext cx="457200" cy="219539"/>
          </a:xfrm>
          <a:prstGeom prst="arc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09600" marR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80000"/>
              <a:buFontTx/>
              <a:buAutoNum type="arabicPeriod"/>
              <a:tabLst/>
            </a:pPr>
            <a:endParaRPr kumimoji="0" lang="es-E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9" name="3 Rectángulo"/>
          <p:cNvSpPr/>
          <p:nvPr/>
        </p:nvSpPr>
        <p:spPr>
          <a:xfrm>
            <a:off x="332603" y="4149635"/>
            <a:ext cx="8153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comillas son para citas textuales, no se utilizan para enfatizar una idea, en ese caso utilizar letra cursiva. </a:t>
            </a:r>
          </a:p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24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20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2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33400" y="2657940"/>
            <a:ext cx="6477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4400" dirty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502128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>
              <a:buNone/>
            </a:pP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Errores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communes:</a:t>
            </a:r>
            <a:endParaRPr lang="es-ES" sz="32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3 Rectángulo"/>
          <p:cNvSpPr/>
          <p:nvPr/>
        </p:nvSpPr>
        <p:spPr>
          <a:xfrm>
            <a:off x="342900" y="967389"/>
            <a:ext cx="8153400" cy="1495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involucrarse en el ensayo, es decir no utilizar términos como: hemos, estamos, realizamos. En su defecto utilizar: se ha tratado, se está, se realizó. </a:t>
            </a: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3 Rectángulo"/>
          <p:cNvSpPr/>
          <p:nvPr/>
        </p:nvSpPr>
        <p:spPr>
          <a:xfrm>
            <a:off x="342900" y="2656019"/>
            <a:ext cx="8153400" cy="116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utilizo sangría al inicio del párrafo ya no coloco doble espacio, o si utilizo doble espacio, no colocar sangría.</a:t>
            </a:r>
          </a:p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introducción no tiene sangría.</a:t>
            </a:r>
          </a:p>
        </p:txBody>
      </p:sp>
      <p:sp>
        <p:nvSpPr>
          <p:cNvPr id="9" name="3 Rectángulo"/>
          <p:cNvSpPr/>
          <p:nvPr/>
        </p:nvSpPr>
        <p:spPr>
          <a:xfrm>
            <a:off x="340841" y="3946434"/>
            <a:ext cx="815340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mezclar los tiempos con los verbos. En el caso de ser un trabajo realizado se escribirá en pasado, si fuese un trabajo a realizar se escribirá en futuro. Su ensayo debió ser escrito en presente (en su mayoría).</a:t>
            </a: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3 Rectángulo"/>
          <p:cNvSpPr/>
          <p:nvPr/>
        </p:nvSpPr>
        <p:spPr>
          <a:xfrm>
            <a:off x="314068" y="5562600"/>
            <a:ext cx="81534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un ensayo no se utilizan viñetas para indicar una lista de temas.</a:t>
            </a:r>
            <a:endParaRPr lang="es-E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94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059" y="363421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>
              <a:buNone/>
            </a:pP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Errores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communes:</a:t>
            </a:r>
            <a:endParaRPr lang="es-ES" sz="32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3 Rectángulo"/>
          <p:cNvSpPr/>
          <p:nvPr/>
        </p:nvSpPr>
        <p:spPr>
          <a:xfrm>
            <a:off x="342900" y="967389"/>
            <a:ext cx="81534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referencia bibliográfica</a:t>
            </a:r>
            <a:endParaRPr lang="es-ES" sz="1600" b="1" dirty="0">
              <a:solidFill>
                <a:schemeClr val="tx2"/>
              </a:solidFill>
              <a:latin typeface="Trebuchet MS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8600" y="1022448"/>
            <a:ext cx="8039100" cy="2486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s-E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Incorrecto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None/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Universidad de Valladolid, Laboratorio de Procesado de Imagen (2016), “Protección Contra Descargas Atmosféricas” </a:t>
            </a:r>
          </a:p>
          <a:p>
            <a:pPr>
              <a:buNone/>
            </a:pPr>
            <a:endParaRPr lang="es-ES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Disponible </a:t>
            </a:r>
            <a:r>
              <a:rPr lang="es-ES" sz="16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en:https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://www.lpi.tel.uva.es/~nacho/docencia/EMC/trabajos_02_03/Protecc</a:t>
            </a:r>
          </a:p>
          <a:p>
            <a:pPr>
              <a:buNone/>
            </a:pPr>
            <a:r>
              <a:rPr lang="es-ES" sz="16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ion_contra_descargas_atmosfericas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/Index.htm. </a:t>
            </a:r>
          </a:p>
          <a:p>
            <a:pPr>
              <a:buNone/>
            </a:pPr>
            <a:endParaRPr lang="es-ES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Visitado el: 23 de junio del 2016.</a:t>
            </a:r>
            <a:endParaRPr lang="es-ES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28600" y="3473690"/>
            <a:ext cx="8039100" cy="396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s-E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orrecto:</a:t>
            </a:r>
          </a:p>
          <a:p>
            <a:pPr>
              <a:buNone/>
            </a:pP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Universidad de Valladolid, Laboratorio de Procesado de Imagen (2016), “Protección Contra Descargas Atmosféricas”. Disponible </a:t>
            </a:r>
            <a:r>
              <a:rPr lang="es-ES" sz="16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en:https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://www.lpi.tel.uva.es/~nacho/docencia/EMC/trabajos_02_03/Protecc</a:t>
            </a:r>
          </a:p>
          <a:p>
            <a:pPr>
              <a:buNone/>
            </a:pPr>
            <a:r>
              <a:rPr lang="es-ES" sz="16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ion_contra_descargas_atmosfericas</a:t>
            </a:r>
            <a:r>
              <a:rPr lang="es-ES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/Index.htm. Visitado el: 23 de junio del 2016.</a:t>
            </a:r>
          </a:p>
          <a:p>
            <a:pPr>
              <a:buNone/>
            </a:pPr>
            <a:endParaRPr lang="es-ES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s-ES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Universidad de Valladolid, Laboratorio de Procesado de Imagen (2016), “Protección Contra Descargas Atmosféricas”. Disponible </a:t>
            </a:r>
            <a:r>
              <a:rPr lang="es-ES" sz="16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en:https</a:t>
            </a:r>
            <a:r>
              <a:rPr lang="es-ES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://www.lpi.tel.uva.es/~nacho/docencia/EMC/trabajos_02_03/Protecc</a:t>
            </a:r>
          </a:p>
          <a:p>
            <a:pPr>
              <a:buNone/>
            </a:pPr>
            <a:r>
              <a:rPr lang="es-ES" sz="16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ion_contra_descargas_atmosfericas</a:t>
            </a:r>
            <a:r>
              <a:rPr lang="es-ES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/Index.htm. Visitado el: 23 de junio del 2016.</a:t>
            </a:r>
          </a:p>
          <a:p>
            <a:pPr>
              <a:buNone/>
            </a:pP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63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059" y="363421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1">
              <a:buNone/>
            </a:pP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Tomar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en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cuenta</a:t>
            </a:r>
            <a:r>
              <a:rPr lang="en-US" b="1" dirty="0" smtClean="0">
                <a:solidFill>
                  <a:schemeClr val="tx2"/>
                </a:solidFill>
                <a:latin typeface="Trebuchet MS" pitchFamily="34" charset="0"/>
                <a:cs typeface="Times New Roman" panose="02020603050405020304" pitchFamily="18" charset="0"/>
              </a:rPr>
              <a:t>:</a:t>
            </a:r>
            <a:endParaRPr lang="es-ES" sz="32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33400" y="1245258"/>
            <a:ext cx="8039100" cy="855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Era un ensayo académico, NO un resumen de su exposición.</a:t>
            </a:r>
          </a:p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Henry, Adriano, Víctor y Jairo </a:t>
            </a:r>
          </a:p>
          <a:p>
            <a:pPr>
              <a:buNone/>
            </a:pPr>
            <a:endParaRPr lang="es-ES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33400" y="3111660"/>
            <a:ext cx="80391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ES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Thesis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Statement</a:t>
            </a: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 indica de qué se va a hablar en el ensayo. Se encuentra en la Introducción.</a:t>
            </a:r>
            <a:endParaRPr lang="es-ES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362200" y="3953267"/>
            <a:ext cx="80391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Víctor y Kevin </a:t>
            </a:r>
            <a:endParaRPr lang="es-ES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33400" y="2177720"/>
            <a:ext cx="80391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 utilizan cantidades, se las debe citar. </a:t>
            </a:r>
            <a:endParaRPr lang="es-ES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46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New IEEE">
  <a:themeElements>
    <a:clrScheme name="New IEEE 13">
      <a:dk1>
        <a:srgbClr val="000000"/>
      </a:dk1>
      <a:lt1>
        <a:srgbClr val="FFFFFF"/>
      </a:lt1>
      <a:dk2>
        <a:srgbClr val="0F3D88"/>
      </a:dk2>
      <a:lt2>
        <a:srgbClr val="808080"/>
      </a:lt2>
      <a:accent1>
        <a:srgbClr val="FF8000"/>
      </a:accent1>
      <a:accent2>
        <a:srgbClr val="59B308"/>
      </a:accent2>
      <a:accent3>
        <a:srgbClr val="FFFFFF"/>
      </a:accent3>
      <a:accent4>
        <a:srgbClr val="000000"/>
      </a:accent4>
      <a:accent5>
        <a:srgbClr val="FFC0AA"/>
      </a:accent5>
      <a:accent6>
        <a:srgbClr val="50A206"/>
      </a:accent6>
      <a:hlink>
        <a:srgbClr val="0080FF"/>
      </a:hlink>
      <a:folHlink>
        <a:srgbClr val="800080"/>
      </a:folHlink>
    </a:clrScheme>
    <a:fontScheme name="New IEE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80000"/>
          <a:buFontTx/>
          <a:buAutoNum type="arabicPeriod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80000"/>
          <a:buFontTx/>
          <a:buAutoNum type="arabicPeriod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MS PGothic" pitchFamily="34" charset="-128"/>
          </a:defRPr>
        </a:defPPr>
      </a:lstStyle>
    </a:lnDef>
  </a:objectDefaults>
  <a:extraClrSchemeLst>
    <a:extraClrScheme>
      <a:clrScheme name="New I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I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I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I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I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I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I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I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I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I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I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I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IEEE 13">
        <a:dk1>
          <a:srgbClr val="000000"/>
        </a:dk1>
        <a:lt1>
          <a:srgbClr val="FFFFFF"/>
        </a:lt1>
        <a:dk2>
          <a:srgbClr val="0F3D88"/>
        </a:dk2>
        <a:lt2>
          <a:srgbClr val="808080"/>
        </a:lt2>
        <a:accent1>
          <a:srgbClr val="FF8000"/>
        </a:accent1>
        <a:accent2>
          <a:srgbClr val="59B308"/>
        </a:accent2>
        <a:accent3>
          <a:srgbClr val="FFFFFF"/>
        </a:accent3>
        <a:accent4>
          <a:srgbClr val="000000"/>
        </a:accent4>
        <a:accent5>
          <a:srgbClr val="FFC0AA"/>
        </a:accent5>
        <a:accent6>
          <a:srgbClr val="50A206"/>
        </a:accent6>
        <a:hlink>
          <a:srgbClr val="008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Xplore Initial Vendor Review</Template>
  <TotalTime>12322</TotalTime>
  <Words>713</Words>
  <Application>Microsoft Office PowerPoint</Application>
  <PresentationFormat>Presentación en pantalla (4:3)</PresentationFormat>
  <Paragraphs>129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MS PGothic</vt:lpstr>
      <vt:lpstr>MS PGothic</vt:lpstr>
      <vt:lpstr>Arial</vt:lpstr>
      <vt:lpstr>Times New Roman</vt:lpstr>
      <vt:lpstr>Trebuchet MS</vt:lpstr>
      <vt:lpstr>Wingdings</vt:lpstr>
      <vt:lpstr>New IEEE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IEEE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the ED 0208</dc:title>
  <dc:creator>Administrator</dc:creator>
  <cp:lastModifiedBy>Janeth Carolina Godoy Ortega</cp:lastModifiedBy>
  <cp:revision>799</cp:revision>
  <dcterms:created xsi:type="dcterms:W3CDTF">2008-02-06T18:32:01Z</dcterms:created>
  <dcterms:modified xsi:type="dcterms:W3CDTF">2016-07-07T13:54:11Z</dcterms:modified>
</cp:coreProperties>
</file>