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56" r:id="rId2"/>
    <p:sldId id="257" r:id="rId3"/>
    <p:sldId id="279" r:id="rId4"/>
    <p:sldId id="259" r:id="rId5"/>
    <p:sldId id="280" r:id="rId6"/>
    <p:sldId id="260" r:id="rId7"/>
    <p:sldId id="261" r:id="rId8"/>
    <p:sldId id="263" r:id="rId9"/>
    <p:sldId id="265" r:id="rId10"/>
    <p:sldId id="267" r:id="rId11"/>
    <p:sldId id="271" r:id="rId12"/>
    <p:sldId id="272" r:id="rId13"/>
    <p:sldId id="282" r:id="rId14"/>
    <p:sldId id="281" r:id="rId15"/>
    <p:sldId id="273" r:id="rId16"/>
    <p:sldId id="274" r:id="rId17"/>
    <p:sldId id="275" r:id="rId18"/>
    <p:sldId id="277"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0452" autoAdjust="0"/>
  </p:normalViewPr>
  <p:slideViewPr>
    <p:cSldViewPr>
      <p:cViewPr varScale="1">
        <p:scale>
          <a:sx n="67" d="100"/>
          <a:sy n="67" d="100"/>
        </p:scale>
        <p:origin x="-1218"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iagrams/_rels/data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image" Target="../media/image2.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0E56F63-A8CB-4166-902D-B35A20B41ABF}" type="doc">
      <dgm:prSet loTypeId="urn:microsoft.com/office/officeart/2005/8/layout/vList3" loCatId="list" qsTypeId="urn:microsoft.com/office/officeart/2005/8/quickstyle/simple1" qsCatId="simple" csTypeId="urn:microsoft.com/office/officeart/2005/8/colors/accent1_2" csCatId="accent1" phldr="1"/>
      <dgm:spPr/>
    </dgm:pt>
    <dgm:pt modelId="{815CCAC4-75AA-422E-9E97-4D5B14F6FB5C}">
      <dgm:prSet custT="1"/>
      <dgm:spPr/>
      <dgm:t>
        <a:bodyPr/>
        <a:lstStyle/>
        <a:p>
          <a:r>
            <a:rPr lang="en-US" sz="2800" b="1" dirty="0" smtClean="0"/>
            <a:t>It can be used for tablets containing drug substances which are inactivated or destroyed in the stomach, for those which irritate the mucosa. </a:t>
          </a:r>
          <a:endParaRPr lang="en-US" sz="2800" b="1" dirty="0"/>
        </a:p>
      </dgm:t>
    </dgm:pt>
    <dgm:pt modelId="{03DD171A-D7BF-4032-BDB2-5036E2C64BBB}" type="parTrans" cxnId="{77CFD729-46FD-40A0-BAD9-CB479E69C273}">
      <dgm:prSet/>
      <dgm:spPr/>
      <dgm:t>
        <a:bodyPr/>
        <a:lstStyle/>
        <a:p>
          <a:endParaRPr lang="en-US"/>
        </a:p>
      </dgm:t>
    </dgm:pt>
    <dgm:pt modelId="{093A0840-8B79-40A8-A942-BA63F27A8443}" type="sibTrans" cxnId="{77CFD729-46FD-40A0-BAD9-CB479E69C273}">
      <dgm:prSet/>
      <dgm:spPr/>
      <dgm:t>
        <a:bodyPr/>
        <a:lstStyle/>
        <a:p>
          <a:endParaRPr lang="en-US"/>
        </a:p>
      </dgm:t>
    </dgm:pt>
    <dgm:pt modelId="{2D6BF423-2FB3-4AAA-84B0-2293F840A768}">
      <dgm:prSet custT="1"/>
      <dgm:spPr/>
      <dgm:t>
        <a:bodyPr/>
        <a:lstStyle/>
        <a:p>
          <a:r>
            <a:rPr lang="en-US" sz="2800" b="1" dirty="0" smtClean="0"/>
            <a:t>These are compressed tablets coated with substances that resist solution in gastric fluid but disintegrate in the intestine. </a:t>
          </a:r>
          <a:endParaRPr lang="en-US" sz="2800" b="1" dirty="0"/>
        </a:p>
      </dgm:t>
    </dgm:pt>
    <dgm:pt modelId="{20065F16-6AC4-488E-99E6-7B3C3BC82AD8}" type="parTrans" cxnId="{A4A1F752-AB53-4F67-8617-5D551EA6650F}">
      <dgm:prSet/>
      <dgm:spPr/>
      <dgm:t>
        <a:bodyPr/>
        <a:lstStyle/>
        <a:p>
          <a:endParaRPr lang="en-US"/>
        </a:p>
      </dgm:t>
    </dgm:pt>
    <dgm:pt modelId="{8D9A1E15-C7E4-4FA4-B986-7366639E7F51}" type="sibTrans" cxnId="{A4A1F752-AB53-4F67-8617-5D551EA6650F}">
      <dgm:prSet/>
      <dgm:spPr/>
      <dgm:t>
        <a:bodyPr/>
        <a:lstStyle/>
        <a:p>
          <a:endParaRPr lang="en-US"/>
        </a:p>
      </dgm:t>
    </dgm:pt>
    <dgm:pt modelId="{E4015AE0-3B7F-4432-9F06-C53C79D1CCD5}">
      <dgm:prSet/>
      <dgm:spPr/>
      <dgm:t>
        <a:bodyPr/>
        <a:lstStyle/>
        <a:p>
          <a:r>
            <a:rPr lang="en-US" dirty="0" smtClean="0"/>
            <a:t> </a:t>
          </a:r>
          <a:r>
            <a:rPr lang="en-US" b="1" dirty="0" smtClean="0"/>
            <a:t>Can be formulated to  delay the release of the Drug </a:t>
          </a:r>
          <a:r>
            <a:rPr lang="en-US" dirty="0" smtClean="0"/>
            <a:t>.</a:t>
          </a:r>
          <a:endParaRPr lang="en-US" dirty="0"/>
        </a:p>
      </dgm:t>
    </dgm:pt>
    <dgm:pt modelId="{BFC9FCBA-52B9-4D2F-8FFD-92EFD5667EDC}" type="parTrans" cxnId="{55BE4841-9903-481D-BE3A-6F814F3B7DA9}">
      <dgm:prSet/>
      <dgm:spPr/>
      <dgm:t>
        <a:bodyPr/>
        <a:lstStyle/>
        <a:p>
          <a:endParaRPr lang="en-US"/>
        </a:p>
      </dgm:t>
    </dgm:pt>
    <dgm:pt modelId="{9A9E8271-3A75-4EBB-B9C4-1027A7A1354E}" type="sibTrans" cxnId="{55BE4841-9903-481D-BE3A-6F814F3B7DA9}">
      <dgm:prSet/>
      <dgm:spPr/>
      <dgm:t>
        <a:bodyPr/>
        <a:lstStyle/>
        <a:p>
          <a:endParaRPr lang="en-US"/>
        </a:p>
      </dgm:t>
    </dgm:pt>
    <dgm:pt modelId="{95B95804-148D-47DA-8664-79B000BFFE05}" type="pres">
      <dgm:prSet presAssocID="{40E56F63-A8CB-4166-902D-B35A20B41ABF}" presName="linearFlow" presStyleCnt="0">
        <dgm:presLayoutVars>
          <dgm:dir/>
          <dgm:resizeHandles val="exact"/>
        </dgm:presLayoutVars>
      </dgm:prSet>
      <dgm:spPr/>
    </dgm:pt>
    <dgm:pt modelId="{415D7230-A2D8-46FE-8EE2-937D40003A86}" type="pres">
      <dgm:prSet presAssocID="{2D6BF423-2FB3-4AAA-84B0-2293F840A768}" presName="composite" presStyleCnt="0"/>
      <dgm:spPr/>
    </dgm:pt>
    <dgm:pt modelId="{E8BE8E1B-CCFC-4C35-9960-CC7960D245EB}" type="pres">
      <dgm:prSet presAssocID="{2D6BF423-2FB3-4AAA-84B0-2293F840A768}" presName="imgShp" presStyleLbl="fgImgPlace1" presStyleIdx="0" presStyleCnt="3" custScaleX="131888" custScaleY="130878" custLinFactNeighborX="-69148" custLinFactNeighborY="-1078"/>
      <dgm:spPr>
        <a:blipFill rotWithShape="0">
          <a:blip xmlns:r="http://schemas.openxmlformats.org/officeDocument/2006/relationships" r:embed="rId1"/>
          <a:stretch>
            <a:fillRect/>
          </a:stretch>
        </a:blipFill>
      </dgm:spPr>
    </dgm:pt>
    <dgm:pt modelId="{ECE2A8C8-D726-4B52-B535-49F6781B41B8}" type="pres">
      <dgm:prSet presAssocID="{2D6BF423-2FB3-4AAA-84B0-2293F840A768}" presName="txShp" presStyleLbl="node1" presStyleIdx="0" presStyleCnt="3" custScaleX="140094" custScaleY="160381">
        <dgm:presLayoutVars>
          <dgm:bulletEnabled val="1"/>
        </dgm:presLayoutVars>
      </dgm:prSet>
      <dgm:spPr/>
      <dgm:t>
        <a:bodyPr/>
        <a:lstStyle/>
        <a:p>
          <a:endParaRPr lang="en-US"/>
        </a:p>
      </dgm:t>
    </dgm:pt>
    <dgm:pt modelId="{8B898394-3988-43F2-88D0-B05A5D9FF4EC}" type="pres">
      <dgm:prSet presAssocID="{8D9A1E15-C7E4-4FA4-B986-7366639E7F51}" presName="spacing" presStyleCnt="0"/>
      <dgm:spPr/>
    </dgm:pt>
    <dgm:pt modelId="{D0861AE8-3CE9-41B6-A2C9-A31E3015C11C}" type="pres">
      <dgm:prSet presAssocID="{815CCAC4-75AA-422E-9E97-4D5B14F6FB5C}" presName="composite" presStyleCnt="0"/>
      <dgm:spPr/>
    </dgm:pt>
    <dgm:pt modelId="{80295619-DC39-48D7-8594-4C80567DE10A}" type="pres">
      <dgm:prSet presAssocID="{815CCAC4-75AA-422E-9E97-4D5B14F6FB5C}" presName="imgShp" presStyleLbl="fgImgPlace1" presStyleIdx="1" presStyleCnt="3"/>
      <dgm:spPr>
        <a:blipFill rotWithShape="0">
          <a:blip xmlns:r="http://schemas.openxmlformats.org/officeDocument/2006/relationships" r:embed="rId2"/>
          <a:stretch>
            <a:fillRect/>
          </a:stretch>
        </a:blipFill>
      </dgm:spPr>
    </dgm:pt>
    <dgm:pt modelId="{29F22725-CF47-419C-88A2-72A7AA51EBF2}" type="pres">
      <dgm:prSet presAssocID="{815CCAC4-75AA-422E-9E97-4D5B14F6FB5C}" presName="txShp" presStyleLbl="node1" presStyleIdx="1" presStyleCnt="3" custScaleX="122807" custScaleY="155332" custLinFactNeighborX="8065" custLinFactNeighborY="2669">
        <dgm:presLayoutVars>
          <dgm:bulletEnabled val="1"/>
        </dgm:presLayoutVars>
      </dgm:prSet>
      <dgm:spPr/>
      <dgm:t>
        <a:bodyPr/>
        <a:lstStyle/>
        <a:p>
          <a:endParaRPr lang="en-US"/>
        </a:p>
      </dgm:t>
    </dgm:pt>
    <dgm:pt modelId="{CA7B8615-B3A1-4A29-AAA1-40DF2E6DD3DB}" type="pres">
      <dgm:prSet presAssocID="{093A0840-8B79-40A8-A942-BA63F27A8443}" presName="spacing" presStyleCnt="0"/>
      <dgm:spPr/>
    </dgm:pt>
    <dgm:pt modelId="{2BAB228E-692F-4704-9E2D-F961947B0336}" type="pres">
      <dgm:prSet presAssocID="{E4015AE0-3B7F-4432-9F06-C53C79D1CCD5}" presName="composite" presStyleCnt="0"/>
      <dgm:spPr/>
    </dgm:pt>
    <dgm:pt modelId="{13DA3CDD-2B12-415F-B864-A3AA15DBD7DB}" type="pres">
      <dgm:prSet presAssocID="{E4015AE0-3B7F-4432-9F06-C53C79D1CCD5}" presName="imgShp" presStyleLbl="fgImgPlace1" presStyleIdx="2" presStyleCnt="3" custLinFactNeighborX="76028" custLinFactNeighborY="-3287"/>
      <dgm:spPr>
        <a:blipFill rotWithShape="0">
          <a:blip xmlns:r="http://schemas.openxmlformats.org/officeDocument/2006/relationships" r:embed="rId3"/>
          <a:stretch>
            <a:fillRect/>
          </a:stretch>
        </a:blipFill>
      </dgm:spPr>
    </dgm:pt>
    <dgm:pt modelId="{7D7EC617-134A-4843-BCA2-84183ED8B089}" type="pres">
      <dgm:prSet presAssocID="{E4015AE0-3B7F-4432-9F06-C53C79D1CCD5}" presName="txShp" presStyleLbl="node1" presStyleIdx="2" presStyleCnt="3" custLinFactNeighborX="13850" custLinFactNeighborY="-10180">
        <dgm:presLayoutVars>
          <dgm:bulletEnabled val="1"/>
        </dgm:presLayoutVars>
      </dgm:prSet>
      <dgm:spPr/>
      <dgm:t>
        <a:bodyPr/>
        <a:lstStyle/>
        <a:p>
          <a:endParaRPr lang="en-US"/>
        </a:p>
      </dgm:t>
    </dgm:pt>
  </dgm:ptLst>
  <dgm:cxnLst>
    <dgm:cxn modelId="{C50788DA-445D-4D99-9910-BD9660E7E28B}" type="presOf" srcId="{40E56F63-A8CB-4166-902D-B35A20B41ABF}" destId="{95B95804-148D-47DA-8664-79B000BFFE05}" srcOrd="0" destOrd="0" presId="urn:microsoft.com/office/officeart/2005/8/layout/vList3"/>
    <dgm:cxn modelId="{A4A1F752-AB53-4F67-8617-5D551EA6650F}" srcId="{40E56F63-A8CB-4166-902D-B35A20B41ABF}" destId="{2D6BF423-2FB3-4AAA-84B0-2293F840A768}" srcOrd="0" destOrd="0" parTransId="{20065F16-6AC4-488E-99E6-7B3C3BC82AD8}" sibTransId="{8D9A1E15-C7E4-4FA4-B986-7366639E7F51}"/>
    <dgm:cxn modelId="{55BE4841-9903-481D-BE3A-6F814F3B7DA9}" srcId="{40E56F63-A8CB-4166-902D-B35A20B41ABF}" destId="{E4015AE0-3B7F-4432-9F06-C53C79D1CCD5}" srcOrd="2" destOrd="0" parTransId="{BFC9FCBA-52B9-4D2F-8FFD-92EFD5667EDC}" sibTransId="{9A9E8271-3A75-4EBB-B9C4-1027A7A1354E}"/>
    <dgm:cxn modelId="{95A48B8F-084C-4880-8547-2CB070BBC362}" type="presOf" srcId="{E4015AE0-3B7F-4432-9F06-C53C79D1CCD5}" destId="{7D7EC617-134A-4843-BCA2-84183ED8B089}" srcOrd="0" destOrd="0" presId="urn:microsoft.com/office/officeart/2005/8/layout/vList3"/>
    <dgm:cxn modelId="{77CFD729-46FD-40A0-BAD9-CB479E69C273}" srcId="{40E56F63-A8CB-4166-902D-B35A20B41ABF}" destId="{815CCAC4-75AA-422E-9E97-4D5B14F6FB5C}" srcOrd="1" destOrd="0" parTransId="{03DD171A-D7BF-4032-BDB2-5036E2C64BBB}" sibTransId="{093A0840-8B79-40A8-A942-BA63F27A8443}"/>
    <dgm:cxn modelId="{8D8AB3F7-111E-497E-96CB-C236485144B0}" type="presOf" srcId="{815CCAC4-75AA-422E-9E97-4D5B14F6FB5C}" destId="{29F22725-CF47-419C-88A2-72A7AA51EBF2}" srcOrd="0" destOrd="0" presId="urn:microsoft.com/office/officeart/2005/8/layout/vList3"/>
    <dgm:cxn modelId="{6DCC63B8-C848-4ABB-98CC-89BC2E1E3CB7}" type="presOf" srcId="{2D6BF423-2FB3-4AAA-84B0-2293F840A768}" destId="{ECE2A8C8-D726-4B52-B535-49F6781B41B8}" srcOrd="0" destOrd="0" presId="urn:microsoft.com/office/officeart/2005/8/layout/vList3"/>
    <dgm:cxn modelId="{8419D1A0-EACF-44DA-9CE9-592D5D815A69}" type="presParOf" srcId="{95B95804-148D-47DA-8664-79B000BFFE05}" destId="{415D7230-A2D8-46FE-8EE2-937D40003A86}" srcOrd="0" destOrd="0" presId="urn:microsoft.com/office/officeart/2005/8/layout/vList3"/>
    <dgm:cxn modelId="{D564D73B-E0BB-4D3F-B3B8-5FD23AA5F63B}" type="presParOf" srcId="{415D7230-A2D8-46FE-8EE2-937D40003A86}" destId="{E8BE8E1B-CCFC-4C35-9960-CC7960D245EB}" srcOrd="0" destOrd="0" presId="urn:microsoft.com/office/officeart/2005/8/layout/vList3"/>
    <dgm:cxn modelId="{26AB1F74-C576-4CA5-BFD9-2981B556807B}" type="presParOf" srcId="{415D7230-A2D8-46FE-8EE2-937D40003A86}" destId="{ECE2A8C8-D726-4B52-B535-49F6781B41B8}" srcOrd="1" destOrd="0" presId="urn:microsoft.com/office/officeart/2005/8/layout/vList3"/>
    <dgm:cxn modelId="{495E4E5C-DE1B-4AB7-980F-FF4424C72DBB}" type="presParOf" srcId="{95B95804-148D-47DA-8664-79B000BFFE05}" destId="{8B898394-3988-43F2-88D0-B05A5D9FF4EC}" srcOrd="1" destOrd="0" presId="urn:microsoft.com/office/officeart/2005/8/layout/vList3"/>
    <dgm:cxn modelId="{BD54F5C4-C3A5-4821-9696-4F80859DE2B6}" type="presParOf" srcId="{95B95804-148D-47DA-8664-79B000BFFE05}" destId="{D0861AE8-3CE9-41B6-A2C9-A31E3015C11C}" srcOrd="2" destOrd="0" presId="urn:microsoft.com/office/officeart/2005/8/layout/vList3"/>
    <dgm:cxn modelId="{3C730BA1-0F60-4869-8FBC-3C92B654C07F}" type="presParOf" srcId="{D0861AE8-3CE9-41B6-A2C9-A31E3015C11C}" destId="{80295619-DC39-48D7-8594-4C80567DE10A}" srcOrd="0" destOrd="0" presId="urn:microsoft.com/office/officeart/2005/8/layout/vList3"/>
    <dgm:cxn modelId="{87791A16-852C-4D9E-B140-C76ED1D10BBC}" type="presParOf" srcId="{D0861AE8-3CE9-41B6-A2C9-A31E3015C11C}" destId="{29F22725-CF47-419C-88A2-72A7AA51EBF2}" srcOrd="1" destOrd="0" presId="urn:microsoft.com/office/officeart/2005/8/layout/vList3"/>
    <dgm:cxn modelId="{9F7438E7-1E7E-45A1-BF18-F891804088D6}" type="presParOf" srcId="{95B95804-148D-47DA-8664-79B000BFFE05}" destId="{CA7B8615-B3A1-4A29-AAA1-40DF2E6DD3DB}" srcOrd="3" destOrd="0" presId="urn:microsoft.com/office/officeart/2005/8/layout/vList3"/>
    <dgm:cxn modelId="{A0F3E8D7-0361-4C8B-8704-9A9C4FA63A78}" type="presParOf" srcId="{95B95804-148D-47DA-8664-79B000BFFE05}" destId="{2BAB228E-692F-4704-9E2D-F961947B0336}" srcOrd="4" destOrd="0" presId="urn:microsoft.com/office/officeart/2005/8/layout/vList3"/>
    <dgm:cxn modelId="{E9F775D6-5D97-4B01-9515-A8410DC04B39}" type="presParOf" srcId="{2BAB228E-692F-4704-9E2D-F961947B0336}" destId="{13DA3CDD-2B12-415F-B864-A3AA15DBD7DB}" srcOrd="0" destOrd="0" presId="urn:microsoft.com/office/officeart/2005/8/layout/vList3"/>
    <dgm:cxn modelId="{D52351AD-AFFA-40B1-9CC3-36DEF2A2584C}" type="presParOf" srcId="{2BAB228E-692F-4704-9E2D-F961947B0336}" destId="{7D7EC617-134A-4843-BCA2-84183ED8B089}" srcOrd="1" destOrd="0" presId="urn:microsoft.com/office/officeart/2005/8/layout/vList3"/>
  </dgm:cxnLst>
  <dgm:bg/>
  <dgm:whole/>
</dgm:dataModel>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A9F1C55-3F83-4D5B-AA0F-F531FE9C5292}" type="datetimeFigureOut">
              <a:rPr lang="en-US" smtClean="0"/>
              <a:pPr/>
              <a:t>6/15/2014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B9848F7-438D-4558-A911-31AEC88FDE65}"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B9848F7-438D-4558-A911-31AEC88FDE65}" type="slidenum">
              <a:rPr lang="en-US" smtClean="0"/>
              <a:pPr/>
              <a:t>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49CE155-7F45-4991-B2ED-C1A74B58308E}" type="datetimeFigureOut">
              <a:rPr lang="en-US" smtClean="0"/>
              <a:pPr/>
              <a:t>6/15/2014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170455-0DD2-43F2-A10C-37D6AE780298}"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49CE155-7F45-4991-B2ED-C1A74B58308E}" type="datetimeFigureOut">
              <a:rPr lang="en-US" smtClean="0"/>
              <a:pPr/>
              <a:t>6/15/2014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170455-0DD2-43F2-A10C-37D6AE78029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49CE155-7F45-4991-B2ED-C1A74B58308E}" type="datetimeFigureOut">
              <a:rPr lang="en-US" smtClean="0"/>
              <a:pPr/>
              <a:t>6/15/2014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170455-0DD2-43F2-A10C-37D6AE78029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49CE155-7F45-4991-B2ED-C1A74B58308E}" type="datetimeFigureOut">
              <a:rPr lang="en-US" smtClean="0"/>
              <a:pPr/>
              <a:t>6/15/2014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170455-0DD2-43F2-A10C-37D6AE780298}"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49CE155-7F45-4991-B2ED-C1A74B58308E}" type="datetimeFigureOut">
              <a:rPr lang="en-US" smtClean="0"/>
              <a:pPr/>
              <a:t>6/15/2014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170455-0DD2-43F2-A10C-37D6AE780298}"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49CE155-7F45-4991-B2ED-C1A74B58308E}" type="datetimeFigureOut">
              <a:rPr lang="en-US" smtClean="0"/>
              <a:pPr/>
              <a:t>6/15/2014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170455-0DD2-43F2-A10C-37D6AE780298}"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49CE155-7F45-4991-B2ED-C1A74B58308E}" type="datetimeFigureOut">
              <a:rPr lang="en-US" smtClean="0"/>
              <a:pPr/>
              <a:t>6/15/2014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E170455-0DD2-43F2-A10C-37D6AE780298}"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49CE155-7F45-4991-B2ED-C1A74B58308E}" type="datetimeFigureOut">
              <a:rPr lang="en-US" smtClean="0"/>
              <a:pPr/>
              <a:t>6/15/2014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E170455-0DD2-43F2-A10C-37D6AE78029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49CE155-7F45-4991-B2ED-C1A74B58308E}" type="datetimeFigureOut">
              <a:rPr lang="en-US" smtClean="0"/>
              <a:pPr/>
              <a:t>6/15/2014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E170455-0DD2-43F2-A10C-37D6AE78029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49CE155-7F45-4991-B2ED-C1A74B58308E}" type="datetimeFigureOut">
              <a:rPr lang="en-US" smtClean="0"/>
              <a:pPr/>
              <a:t>6/15/2014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170455-0DD2-43F2-A10C-37D6AE780298}"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49CE155-7F45-4991-B2ED-C1A74B58308E}" type="datetimeFigureOut">
              <a:rPr lang="en-US" smtClean="0"/>
              <a:pPr/>
              <a:t>6/15/2014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170455-0DD2-43F2-A10C-37D6AE780298}"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49CE155-7F45-4991-B2ED-C1A74B58308E}" type="datetimeFigureOut">
              <a:rPr lang="en-US" smtClean="0"/>
              <a:pPr/>
              <a:t>6/15/2014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E170455-0DD2-43F2-A10C-37D6AE780298}"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effectLst>
                  <a:outerShdw blurRad="38100" dist="38100" dir="2700000" algn="tl">
                    <a:srgbClr val="000000">
                      <a:alpha val="43137"/>
                    </a:srgbClr>
                  </a:outerShdw>
                </a:effectLst>
              </a:rPr>
              <a:t>Tablets </a:t>
            </a:r>
            <a:endParaRPr lang="en-US" b="1" dirty="0">
              <a:effectLst>
                <a:outerShdw blurRad="38100" dist="38100" dir="2700000" algn="tl">
                  <a:srgbClr val="000000">
                    <a:alpha val="43137"/>
                  </a:srgbClr>
                </a:outerShdw>
              </a:effectLst>
            </a:endParaRPr>
          </a:p>
        </p:txBody>
      </p:sp>
      <p:pic>
        <p:nvPicPr>
          <p:cNvPr id="1026" name="Picture 2" descr="C:\Users\IT\Desktop\Tablets.jpg"/>
          <p:cNvPicPr>
            <a:picLocks noChangeAspect="1" noChangeArrowheads="1"/>
          </p:cNvPicPr>
          <p:nvPr/>
        </p:nvPicPr>
        <p:blipFill>
          <a:blip r:embed="rId2"/>
          <a:srcRect/>
          <a:stretch>
            <a:fillRect/>
          </a:stretch>
        </p:blipFill>
        <p:spPr bwMode="auto">
          <a:xfrm>
            <a:off x="7000875" y="4714875"/>
            <a:ext cx="2143125" cy="2143125"/>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0"/>
            <a:ext cx="6781800" cy="685800"/>
          </a:xfrm>
        </p:spPr>
        <p:txBody>
          <a:bodyPr>
            <a:normAutofit fontScale="90000"/>
          </a:bodyPr>
          <a:lstStyle/>
          <a:p>
            <a:r>
              <a:rPr lang="en-US" sz="4000" b="1" dirty="0" smtClean="0"/>
              <a:t>Solution tablets</a:t>
            </a:r>
            <a:endParaRPr lang="en-US" sz="4000" b="1" dirty="0"/>
          </a:p>
        </p:txBody>
      </p:sp>
      <p:sp>
        <p:nvSpPr>
          <p:cNvPr id="3" name="Content Placeholder 2"/>
          <p:cNvSpPr>
            <a:spLocks noGrp="1"/>
          </p:cNvSpPr>
          <p:nvPr>
            <p:ph idx="1"/>
          </p:nvPr>
        </p:nvSpPr>
        <p:spPr>
          <a:xfrm>
            <a:off x="0" y="685800"/>
            <a:ext cx="9372600" cy="6172200"/>
          </a:xfrm>
        </p:spPr>
        <p:txBody>
          <a:bodyPr>
            <a:normAutofit fontScale="55000" lnSpcReduction="20000"/>
          </a:bodyPr>
          <a:lstStyle/>
          <a:p>
            <a:pPr>
              <a:lnSpc>
                <a:spcPct val="120000"/>
              </a:lnSpc>
              <a:buFont typeface="Arial" charset="0"/>
              <a:buChar char="•"/>
            </a:pPr>
            <a:r>
              <a:rPr lang="en-US" sz="5100" b="1" dirty="0" smtClean="0"/>
              <a:t>Compressed tablets to be used for preparing solutions or imparting given characteristics to solutions must be labeled to indicate that they are not to be swallowed. </a:t>
            </a:r>
          </a:p>
          <a:p>
            <a:pPr>
              <a:lnSpc>
                <a:spcPct val="120000"/>
              </a:lnSpc>
              <a:buNone/>
            </a:pPr>
            <a:r>
              <a:rPr lang="en-US" sz="5100" b="1" dirty="0" smtClean="0"/>
              <a:t>      Examples of these tablet: Potassium Permanganate Tablets for Solution</a:t>
            </a:r>
          </a:p>
          <a:p>
            <a:pPr>
              <a:lnSpc>
                <a:spcPct val="120000"/>
              </a:lnSpc>
              <a:buFont typeface="Arial" charset="0"/>
              <a:buChar char="•"/>
            </a:pPr>
            <a:r>
              <a:rPr lang="en-US" sz="5100" b="1" dirty="0" smtClean="0"/>
              <a:t> Effervescent Tablets:</a:t>
            </a:r>
          </a:p>
          <a:p>
            <a:pPr>
              <a:lnSpc>
                <a:spcPct val="120000"/>
              </a:lnSpc>
            </a:pPr>
            <a:r>
              <a:rPr lang="en-US" sz="5100" b="1" dirty="0" smtClean="0"/>
              <a:t>In addition to the drug substance, these contain sodium bicarbonate and an organic acid such as tartaric or citric. </a:t>
            </a:r>
          </a:p>
          <a:p>
            <a:pPr>
              <a:lnSpc>
                <a:spcPct val="120000"/>
              </a:lnSpc>
            </a:pPr>
            <a:r>
              <a:rPr lang="en-US" sz="5100" b="1" dirty="0" smtClean="0"/>
              <a:t>In the presence of water, these additives react liberating carbon dioxide which acts as a </a:t>
            </a:r>
            <a:r>
              <a:rPr lang="en-US" sz="5100" b="1" dirty="0" err="1" smtClean="0"/>
              <a:t>distintegrator</a:t>
            </a:r>
            <a:r>
              <a:rPr lang="en-US" sz="5100" b="1" dirty="0" smtClean="0"/>
              <a:t> and produces effervescence.</a:t>
            </a:r>
          </a:p>
          <a:p>
            <a:pPr>
              <a:lnSpc>
                <a:spcPct val="120000"/>
              </a:lnSpc>
            </a:pPr>
            <a:r>
              <a:rPr lang="en-US" sz="5100" b="1" dirty="0" smtClean="0"/>
              <a:t>Except for small quantities of lubricants present, effervescent tablets are soluble.</a:t>
            </a:r>
          </a:p>
          <a:p>
            <a:pPr>
              <a:lnSpc>
                <a:spcPct val="120000"/>
              </a:lnSpc>
              <a:buNone/>
            </a:pPr>
            <a:endParaRPr lang="en-US" sz="5100" b="1" dirty="0" smtClean="0"/>
          </a:p>
          <a:p>
            <a:pPr>
              <a:lnSpc>
                <a:spcPct val="120000"/>
              </a:lnSpc>
              <a:buNone/>
            </a:pPr>
            <a:endParaRPr lang="en-US" sz="2800" b="1" dirty="0" smtClean="0"/>
          </a:p>
          <a:p>
            <a:pPr>
              <a:lnSpc>
                <a:spcPct val="120000"/>
              </a:lnSpc>
            </a:pP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sz="2800" b="1" dirty="0" smtClean="0"/>
              <a:t>Some newer approaches use tablets that melt at body temperatures. The matrix of the tablet is solidified while the drug is in solution. After melting, the drug is automatically in solution and available for absorption, thus eliminating dissolution as a rate-limiting step in the absorption of poorly soluble compounds. </a:t>
            </a:r>
          </a:p>
          <a:p>
            <a:endParaRPr lang="en-US" dirty="0"/>
          </a:p>
        </p:txBody>
      </p:sp>
      <p:sp>
        <p:nvSpPr>
          <p:cNvPr id="4" name="Title 1"/>
          <p:cNvSpPr>
            <a:spLocks noGrp="1"/>
          </p:cNvSpPr>
          <p:nvPr>
            <p:ph type="title"/>
          </p:nvPr>
        </p:nvSpPr>
        <p:spPr>
          <a:xfrm>
            <a:off x="2133600" y="228600"/>
            <a:ext cx="4495800" cy="639762"/>
          </a:xfrm>
        </p:spPr>
        <p:txBody>
          <a:bodyPr>
            <a:normAutofit fontScale="90000"/>
          </a:bodyPr>
          <a:lstStyle/>
          <a:p>
            <a:r>
              <a:rPr lang="en-US" sz="4000" b="1" dirty="0" smtClean="0"/>
              <a:t>Solution tablets</a:t>
            </a:r>
            <a:endParaRPr lang="en-US" sz="4000" b="1"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762000"/>
          </a:xfrm>
        </p:spPr>
        <p:txBody>
          <a:bodyPr>
            <a:noAutofit/>
          </a:bodyPr>
          <a:lstStyle/>
          <a:p>
            <a:r>
              <a:rPr lang="en-US" sz="3600" b="1" dirty="0" smtClean="0"/>
              <a:t/>
            </a:r>
            <a:br>
              <a:rPr lang="en-US" sz="3600" b="1" dirty="0" smtClean="0"/>
            </a:br>
            <a:r>
              <a:rPr lang="en-US" sz="3600" b="1" dirty="0" err="1" smtClean="0"/>
              <a:t>B</a:t>
            </a:r>
            <a:r>
              <a:rPr lang="en-US" sz="3600" b="1" dirty="0" err="1" smtClean="0"/>
              <a:t>uccal</a:t>
            </a:r>
            <a:r>
              <a:rPr lang="en-US" sz="3600" b="1" dirty="0" smtClean="0"/>
              <a:t> </a:t>
            </a:r>
            <a:r>
              <a:rPr lang="en-US" sz="3600" b="1" dirty="0" smtClean="0"/>
              <a:t>tablets:</a:t>
            </a:r>
            <a:br>
              <a:rPr lang="en-US" sz="3600" b="1" dirty="0" smtClean="0"/>
            </a:br>
            <a:endParaRPr lang="en-US" sz="3600" dirty="0"/>
          </a:p>
        </p:txBody>
      </p:sp>
      <p:sp>
        <p:nvSpPr>
          <p:cNvPr id="3" name="Content Placeholder 2"/>
          <p:cNvSpPr>
            <a:spLocks noGrp="1"/>
          </p:cNvSpPr>
          <p:nvPr>
            <p:ph idx="1"/>
          </p:nvPr>
        </p:nvSpPr>
        <p:spPr>
          <a:xfrm>
            <a:off x="304800" y="1524000"/>
            <a:ext cx="8686800" cy="4191000"/>
          </a:xfrm>
        </p:spPr>
        <p:txBody>
          <a:bodyPr>
            <a:normAutofit/>
          </a:bodyPr>
          <a:lstStyle/>
          <a:p>
            <a:r>
              <a:rPr lang="en-US" sz="2800" b="1" dirty="0" smtClean="0"/>
              <a:t>These are small, flat, oval tablets.</a:t>
            </a:r>
          </a:p>
          <a:p>
            <a:r>
              <a:rPr lang="en-US" sz="2800" b="1" dirty="0" err="1" smtClean="0"/>
              <a:t>Buccal</a:t>
            </a:r>
            <a:r>
              <a:rPr lang="en-US" sz="2800" b="1" dirty="0" smtClean="0"/>
              <a:t> tablets</a:t>
            </a:r>
          </a:p>
          <a:p>
            <a:r>
              <a:rPr lang="en-US" sz="2800" b="1" dirty="0" smtClean="0"/>
              <a:t>Tablets intended for </a:t>
            </a:r>
            <a:r>
              <a:rPr lang="en-US" sz="2800" b="1" dirty="0" err="1" smtClean="0"/>
              <a:t>buccal</a:t>
            </a:r>
            <a:r>
              <a:rPr lang="en-US" sz="2800" b="1" dirty="0" smtClean="0"/>
              <a:t> administration by inserting into the </a:t>
            </a:r>
            <a:r>
              <a:rPr lang="en-US" sz="2800" b="1" dirty="0" err="1" smtClean="0"/>
              <a:t>buccal</a:t>
            </a:r>
            <a:r>
              <a:rPr lang="en-US" sz="2800" b="1" dirty="0" smtClean="0"/>
              <a:t> pouch may dissolve or slowly; therefore, they are formulated and compressed with sufficient pressure to give a hard tablet</a:t>
            </a:r>
            <a:r>
              <a:rPr lang="en-US" sz="2800" b="1" dirty="0" smtClean="0"/>
              <a:t>.</a:t>
            </a:r>
            <a:endParaRPr lang="en-US" sz="2800" b="1"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err="1" smtClean="0"/>
              <a:t>Buccal</a:t>
            </a:r>
            <a:r>
              <a:rPr lang="en-US" sz="3600" b="1" dirty="0" smtClean="0"/>
              <a:t> tablets</a:t>
            </a:r>
            <a:endParaRPr lang="en-US" sz="3600" b="1" dirty="0"/>
          </a:p>
        </p:txBody>
      </p:sp>
      <p:pic>
        <p:nvPicPr>
          <p:cNvPr id="2050" name="Picture 2" descr="C:\Users\IT\Desktop\BT 1.jpg"/>
          <p:cNvPicPr>
            <a:picLocks noChangeAspect="1" noChangeArrowheads="1"/>
          </p:cNvPicPr>
          <p:nvPr/>
        </p:nvPicPr>
        <p:blipFill>
          <a:blip r:embed="rId2"/>
          <a:srcRect/>
          <a:stretch>
            <a:fillRect/>
          </a:stretch>
        </p:blipFill>
        <p:spPr bwMode="auto">
          <a:xfrm>
            <a:off x="2133600" y="1981200"/>
            <a:ext cx="4762500" cy="3638550"/>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fontScale="90000"/>
          </a:bodyPr>
          <a:lstStyle/>
          <a:p>
            <a:r>
              <a:rPr lang="en-US" b="1" dirty="0" smtClean="0"/>
              <a:t/>
            </a:r>
            <a:br>
              <a:rPr lang="en-US" b="1" dirty="0" smtClean="0"/>
            </a:br>
            <a:r>
              <a:rPr lang="en-US" b="1" dirty="0" smtClean="0"/>
              <a:t>Sublingual </a:t>
            </a:r>
            <a:r>
              <a:rPr lang="en-US" b="1" dirty="0" smtClean="0"/>
              <a:t>tablets</a:t>
            </a:r>
            <a:br>
              <a:rPr lang="en-US" b="1" dirty="0" smtClean="0"/>
            </a:br>
            <a:endParaRPr lang="en-US" dirty="0"/>
          </a:p>
        </p:txBody>
      </p:sp>
      <p:sp>
        <p:nvSpPr>
          <p:cNvPr id="3" name="Content Placeholder 2"/>
          <p:cNvSpPr>
            <a:spLocks noGrp="1"/>
          </p:cNvSpPr>
          <p:nvPr>
            <p:ph idx="1"/>
          </p:nvPr>
        </p:nvSpPr>
        <p:spPr/>
        <p:txBody>
          <a:bodyPr/>
          <a:lstStyle/>
          <a:p>
            <a:r>
              <a:rPr lang="en-US" b="1" dirty="0" smtClean="0"/>
              <a:t>Tablets  </a:t>
            </a:r>
            <a:r>
              <a:rPr lang="en-US" b="1" dirty="0" smtClean="0"/>
              <a:t>those containing nitroglycerin, </a:t>
            </a:r>
            <a:r>
              <a:rPr lang="en-US" b="1" dirty="0" err="1" smtClean="0"/>
              <a:t>isosorbide</a:t>
            </a:r>
            <a:r>
              <a:rPr lang="en-US" b="1" dirty="0" smtClean="0"/>
              <a:t> </a:t>
            </a:r>
            <a:r>
              <a:rPr lang="en-US" b="1" dirty="0" err="1" smtClean="0"/>
              <a:t>dinitrate</a:t>
            </a:r>
            <a:r>
              <a:rPr lang="en-US" b="1" dirty="0" smtClean="0"/>
              <a:t> are placed under the tongue.</a:t>
            </a:r>
          </a:p>
          <a:p>
            <a:r>
              <a:rPr lang="en-US" b="1" dirty="0" smtClean="0"/>
              <a:t> Sublingual tablets dissolve rapidly and the drug substances are absorbed readily by this form of administration. </a:t>
            </a:r>
          </a:p>
          <a:p>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3600" y="228600"/>
            <a:ext cx="4572000" cy="685800"/>
          </a:xfrm>
        </p:spPr>
        <p:txBody>
          <a:bodyPr>
            <a:normAutofit/>
          </a:bodyPr>
          <a:lstStyle/>
          <a:p>
            <a:r>
              <a:rPr lang="en-US" sz="3600" b="1" dirty="0" smtClean="0"/>
              <a:t>Molded tablets</a:t>
            </a:r>
            <a:endParaRPr lang="en-US" sz="3600" b="1" dirty="0"/>
          </a:p>
        </p:txBody>
      </p:sp>
      <p:sp>
        <p:nvSpPr>
          <p:cNvPr id="3" name="Content Placeholder 2"/>
          <p:cNvSpPr>
            <a:spLocks noGrp="1"/>
          </p:cNvSpPr>
          <p:nvPr>
            <p:ph idx="1"/>
          </p:nvPr>
        </p:nvSpPr>
        <p:spPr/>
        <p:txBody>
          <a:bodyPr>
            <a:normAutofit fontScale="92500" lnSpcReduction="10000"/>
          </a:bodyPr>
          <a:lstStyle/>
          <a:p>
            <a:pPr>
              <a:lnSpc>
                <a:spcPct val="200000"/>
              </a:lnSpc>
            </a:pPr>
            <a:r>
              <a:rPr lang="en-US" b="1" dirty="0" smtClean="0"/>
              <a:t>Molded tablets(Tablet triturates)</a:t>
            </a:r>
            <a:endParaRPr lang="en-US" b="1" u="sng" dirty="0" smtClean="0"/>
          </a:p>
          <a:p>
            <a:pPr>
              <a:lnSpc>
                <a:spcPct val="120000"/>
              </a:lnSpc>
            </a:pPr>
            <a:r>
              <a:rPr lang="en-US" sz="3000" b="1" dirty="0" smtClean="0"/>
              <a:t>Tablet triturates usually are made from moist material using a triturate mold which gives them the shape of cut sections of a cylinder. Such tablets must be completely and rapidly soluble. The problem arising from compression of these tablets is the failure to find a lubricant that is completely water soluble </a:t>
            </a:r>
          </a:p>
          <a:p>
            <a:pPr>
              <a:lnSpc>
                <a:spcPct val="120000"/>
              </a:lnSpc>
            </a:pPr>
            <a:endParaRPr lang="en-US" sz="3000" b="1"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smtClean="0"/>
              <a:t>Dispensing Tablets</a:t>
            </a:r>
            <a:endParaRPr lang="en-US" sz="4000" b="1" dirty="0"/>
          </a:p>
        </p:txBody>
      </p:sp>
      <p:sp>
        <p:nvSpPr>
          <p:cNvPr id="3" name="Content Placeholder 2"/>
          <p:cNvSpPr>
            <a:spLocks noGrp="1"/>
          </p:cNvSpPr>
          <p:nvPr>
            <p:ph idx="1"/>
          </p:nvPr>
        </p:nvSpPr>
        <p:spPr>
          <a:xfrm>
            <a:off x="228600" y="1600200"/>
            <a:ext cx="8763000" cy="4953000"/>
          </a:xfrm>
        </p:spPr>
        <p:txBody>
          <a:bodyPr>
            <a:normAutofit/>
          </a:bodyPr>
          <a:lstStyle/>
          <a:p>
            <a:pPr>
              <a:lnSpc>
                <a:spcPct val="120000"/>
              </a:lnSpc>
            </a:pPr>
            <a:r>
              <a:rPr lang="en-US" sz="2800" b="1" dirty="0" smtClean="0"/>
              <a:t>These tablets provide a convenient quantity of potent drug that can be incorporated readily into powders and liquids, thus circumventing the necessity to weigh small quantities. These tablets are supplied primarily as a convenience for extemporaneous compounding and should never be dispensed as a dosage form.</a:t>
            </a:r>
          </a:p>
          <a:p>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838200"/>
          </a:xfrm>
        </p:spPr>
        <p:txBody>
          <a:bodyPr>
            <a:normAutofit/>
          </a:bodyPr>
          <a:lstStyle/>
          <a:p>
            <a:r>
              <a:rPr lang="en-US" sz="4000" b="1" dirty="0" smtClean="0"/>
              <a:t>Hypodermic Tablets</a:t>
            </a:r>
            <a:endParaRPr lang="en-US" sz="4000" b="1" dirty="0"/>
          </a:p>
        </p:txBody>
      </p:sp>
      <p:sp>
        <p:nvSpPr>
          <p:cNvPr id="3" name="Content Placeholder 2"/>
          <p:cNvSpPr>
            <a:spLocks noGrp="1"/>
          </p:cNvSpPr>
          <p:nvPr>
            <p:ph idx="1"/>
          </p:nvPr>
        </p:nvSpPr>
        <p:spPr>
          <a:xfrm>
            <a:off x="228600" y="914400"/>
            <a:ext cx="8686800" cy="5791200"/>
          </a:xfrm>
        </p:spPr>
        <p:txBody>
          <a:bodyPr>
            <a:normAutofit/>
          </a:bodyPr>
          <a:lstStyle/>
          <a:p>
            <a:r>
              <a:rPr lang="en-US" sz="2800" b="1" dirty="0" smtClean="0"/>
              <a:t>  Hypodermic tablets are soft, readily soluble tablets and originally were used for the preparation of solutions to be injected. Since stable </a:t>
            </a:r>
            <a:r>
              <a:rPr lang="en-US" sz="2800" b="1" dirty="0" err="1" smtClean="0"/>
              <a:t>parenteral</a:t>
            </a:r>
            <a:r>
              <a:rPr lang="en-US" sz="2800" b="1" dirty="0" smtClean="0"/>
              <a:t> solutions are now available for most drug substances, there is no justification for the use of hypodermic tablets for injection. </a:t>
            </a:r>
          </a:p>
          <a:p>
            <a:r>
              <a:rPr lang="en-US" sz="2800" b="1" dirty="0" smtClean="0"/>
              <a:t>Their use in this manner should be discouraged since the resulting solutions are not sterile. Large quantities of these tablets continue to be made, but for oral administration. No hypodermic tablets ever have been recognized by the official compendia </a:t>
            </a:r>
          </a:p>
          <a:p>
            <a:endParaRPr lang="en-US" sz="2800" b="1" dirty="0" smtClean="0"/>
          </a:p>
          <a:p>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smtClean="0"/>
              <a:t>Compressed tablets</a:t>
            </a:r>
            <a:endParaRPr lang="en-US" sz="4000" b="1" dirty="0"/>
          </a:p>
        </p:txBody>
      </p:sp>
      <p:sp>
        <p:nvSpPr>
          <p:cNvPr id="3" name="Content Placeholder 2"/>
          <p:cNvSpPr>
            <a:spLocks noGrp="1"/>
          </p:cNvSpPr>
          <p:nvPr>
            <p:ph idx="1"/>
          </p:nvPr>
        </p:nvSpPr>
        <p:spPr>
          <a:xfrm>
            <a:off x="152400" y="1600201"/>
            <a:ext cx="8839200" cy="3733799"/>
          </a:xfrm>
        </p:spPr>
        <p:txBody>
          <a:bodyPr>
            <a:normAutofit/>
          </a:bodyPr>
          <a:lstStyle/>
          <a:p>
            <a:pPr>
              <a:lnSpc>
                <a:spcPct val="120000"/>
              </a:lnSpc>
            </a:pPr>
            <a:r>
              <a:rPr lang="en-US" sz="2800" b="1" dirty="0" smtClean="0"/>
              <a:t>In order for medicinal substances, with or without diluents, to be made into solid dosage forms with pressure, using available equipment, it is necessary that the material, either in crystalline or powdered form, possess a number of physical characteristics. These characteristics include the ability to flow freely, cohesiveness and lubrication </a:t>
            </a:r>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29000" y="0"/>
            <a:ext cx="2362200" cy="762000"/>
          </a:xfrm>
        </p:spPr>
        <p:txBody>
          <a:bodyPr>
            <a:normAutofit/>
          </a:bodyPr>
          <a:lstStyle/>
          <a:p>
            <a:r>
              <a:rPr lang="en-US" sz="3600" b="1" dirty="0" smtClean="0"/>
              <a:t>Tablets </a:t>
            </a:r>
            <a:endParaRPr lang="en-US" sz="3600" b="1" dirty="0"/>
          </a:p>
        </p:txBody>
      </p:sp>
      <p:sp>
        <p:nvSpPr>
          <p:cNvPr id="3" name="Content Placeholder 2"/>
          <p:cNvSpPr>
            <a:spLocks noGrp="1"/>
          </p:cNvSpPr>
          <p:nvPr>
            <p:ph idx="1"/>
          </p:nvPr>
        </p:nvSpPr>
        <p:spPr>
          <a:xfrm>
            <a:off x="0" y="533400"/>
            <a:ext cx="9144000" cy="6096000"/>
          </a:xfrm>
        </p:spPr>
        <p:txBody>
          <a:bodyPr/>
          <a:lstStyle/>
          <a:p>
            <a:pPr>
              <a:buNone/>
            </a:pPr>
            <a:endParaRPr lang="en-US" dirty="0" smtClean="0"/>
          </a:p>
          <a:p>
            <a:r>
              <a:rPr lang="en-US" sz="2800" b="1" dirty="0" smtClean="0">
                <a:latin typeface="Calibri" pitchFamily="34" charset="0"/>
                <a:cs typeface="Calibri" pitchFamily="34" charset="0"/>
              </a:rPr>
              <a:t>Definition:</a:t>
            </a:r>
          </a:p>
          <a:p>
            <a:pPr>
              <a:buNone/>
            </a:pPr>
            <a:r>
              <a:rPr lang="en-US" sz="2800" b="1" dirty="0" smtClean="0">
                <a:latin typeface="Calibri" pitchFamily="34" charset="0"/>
                <a:cs typeface="Calibri" pitchFamily="34" charset="0"/>
              </a:rPr>
              <a:t>   “Solid shaped unit pharmaceutical dosage forms containing drug substances with or without suitable diluents and prepared either by compression or by molding methods”.  </a:t>
            </a:r>
            <a:r>
              <a:rPr lang="en-US" b="1" dirty="0" smtClean="0">
                <a:latin typeface="Calibri" pitchFamily="34" charset="0"/>
                <a:cs typeface="Calibri" pitchFamily="34" charset="0"/>
              </a:rPr>
              <a:t>                     </a:t>
            </a:r>
          </a:p>
          <a:p>
            <a:pPr>
              <a:buNone/>
            </a:pPr>
            <a:r>
              <a:rPr lang="en-US" sz="2800" b="1" dirty="0" smtClean="0"/>
              <a:t>   Types:</a:t>
            </a:r>
          </a:p>
          <a:p>
            <a:r>
              <a:rPr lang="en-US" sz="2800" b="1" dirty="0" smtClean="0"/>
              <a:t>Sublingual tablet, </a:t>
            </a:r>
            <a:r>
              <a:rPr lang="en-US" sz="2800" b="1" dirty="0" err="1" smtClean="0"/>
              <a:t>Buccal</a:t>
            </a:r>
            <a:r>
              <a:rPr lang="en-US" sz="2800" b="1" dirty="0" smtClean="0"/>
              <a:t> tablet, Chewable tablet </a:t>
            </a:r>
          </a:p>
          <a:p>
            <a:r>
              <a:rPr lang="en-US" sz="2800" b="1" dirty="0" smtClean="0"/>
              <a:t>Compressed tablet, Sugar coated tablet, </a:t>
            </a:r>
            <a:r>
              <a:rPr lang="en-US" sz="2800" b="1" dirty="0" err="1" smtClean="0"/>
              <a:t>Filmcoated</a:t>
            </a:r>
            <a:r>
              <a:rPr lang="en-US" sz="2800" b="1" dirty="0" smtClean="0"/>
              <a:t> tablet</a:t>
            </a:r>
          </a:p>
          <a:p>
            <a:r>
              <a:rPr lang="en-US" sz="2800" b="1" dirty="0" smtClean="0"/>
              <a:t>Enteric coated tablet, Sustained release tablet</a:t>
            </a:r>
            <a:endParaRPr lang="en-US" sz="2800" b="1"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Content Placeholder 8"/>
          <p:cNvGraphicFramePr>
            <a:graphicFrameLocks noGrp="1"/>
          </p:cNvGraphicFramePr>
          <p:nvPr>
            <p:ph idx="1"/>
          </p:nvPr>
        </p:nvGraphicFramePr>
        <p:xfrm>
          <a:off x="228600" y="457200"/>
          <a:ext cx="8763000" cy="6026294"/>
        </p:xfrm>
        <a:graphic>
          <a:graphicData uri="http://schemas.openxmlformats.org/drawingml/2006/table">
            <a:tbl>
              <a:tblPr firstRow="1" bandRow="1">
                <a:tableStyleId>{5C22544A-7EE6-4342-B048-85BDC9FD1C3A}</a:tableStyleId>
              </a:tblPr>
              <a:tblGrid>
                <a:gridCol w="891152"/>
                <a:gridCol w="3416085"/>
                <a:gridCol w="4455763"/>
              </a:tblGrid>
              <a:tr h="1154542">
                <a:tc>
                  <a:txBody>
                    <a:bodyPr/>
                    <a:lstStyle/>
                    <a:p>
                      <a:r>
                        <a:rPr lang="en-US" sz="2800" b="1" dirty="0" err="1" smtClean="0"/>
                        <a:t>S.No</a:t>
                      </a:r>
                      <a:endParaRPr lang="en-US" sz="2800" b="1" dirty="0"/>
                    </a:p>
                  </a:txBody>
                  <a:tcPr/>
                </a:tc>
                <a:tc>
                  <a:txBody>
                    <a:bodyPr/>
                    <a:lstStyle/>
                    <a:p>
                      <a:r>
                        <a:rPr lang="en-US" sz="2800" b="1" dirty="0" smtClean="0"/>
                        <a:t>   Advantages to the     </a:t>
                      </a:r>
                    </a:p>
                    <a:p>
                      <a:r>
                        <a:rPr lang="en-US" sz="2800" b="1" dirty="0" smtClean="0"/>
                        <a:t>            Patient </a:t>
                      </a:r>
                      <a:endParaRPr lang="en-US" sz="2800" b="1" dirty="0"/>
                    </a:p>
                  </a:txBody>
                  <a:tcPr/>
                </a:tc>
                <a:tc>
                  <a:txBody>
                    <a:bodyPr/>
                    <a:lstStyle/>
                    <a:p>
                      <a:r>
                        <a:rPr lang="en-US" sz="2800" b="1" dirty="0" smtClean="0"/>
                        <a:t>Advantages to the prescriber</a:t>
                      </a:r>
                      <a:endParaRPr lang="en-US" sz="2800" b="1" dirty="0"/>
                    </a:p>
                  </a:txBody>
                  <a:tcPr/>
                </a:tc>
              </a:tr>
              <a:tr h="1154542">
                <a:tc>
                  <a:txBody>
                    <a:bodyPr/>
                    <a:lstStyle/>
                    <a:p>
                      <a:r>
                        <a:rPr lang="en-US" sz="2800" b="1" dirty="0" smtClean="0"/>
                        <a:t>1</a:t>
                      </a:r>
                      <a:endParaRPr lang="en-US" sz="2800" b="1" dirty="0"/>
                    </a:p>
                  </a:txBody>
                  <a:tcPr/>
                </a:tc>
                <a:tc>
                  <a:txBody>
                    <a:bodyPr/>
                    <a:lstStyle/>
                    <a:p>
                      <a:r>
                        <a:rPr lang="en-US" sz="2800" b="1" dirty="0" smtClean="0"/>
                        <a:t>Accuracy of dosage</a:t>
                      </a:r>
                      <a:endParaRPr lang="en-US" sz="2800" b="1" dirty="0"/>
                    </a:p>
                  </a:txBody>
                  <a:tcPr/>
                </a:tc>
                <a:tc>
                  <a:txBody>
                    <a:bodyPr/>
                    <a:lstStyle/>
                    <a:p>
                      <a:r>
                        <a:rPr lang="en-US" sz="2800" b="1" dirty="0" smtClean="0"/>
                        <a:t>Immediate drug release by  sublingual administration </a:t>
                      </a:r>
                      <a:endParaRPr lang="en-US" sz="2800" b="1" dirty="0"/>
                    </a:p>
                  </a:txBody>
                  <a:tcPr/>
                </a:tc>
              </a:tr>
              <a:tr h="633136">
                <a:tc>
                  <a:txBody>
                    <a:bodyPr/>
                    <a:lstStyle/>
                    <a:p>
                      <a:r>
                        <a:rPr lang="en-US" sz="2800" b="1" dirty="0" smtClean="0"/>
                        <a:t>2</a:t>
                      </a:r>
                      <a:endParaRPr lang="en-US" sz="2800" b="1" dirty="0"/>
                    </a:p>
                  </a:txBody>
                  <a:tcPr/>
                </a:tc>
                <a:tc>
                  <a:txBody>
                    <a:bodyPr/>
                    <a:lstStyle/>
                    <a:p>
                      <a:r>
                        <a:rPr lang="en-US" sz="2800" b="1" dirty="0" smtClean="0"/>
                        <a:t>Ease of administration</a:t>
                      </a:r>
                      <a:endParaRPr lang="en-US" sz="2800" b="1" dirty="0"/>
                    </a:p>
                  </a:txBody>
                  <a:tcPr/>
                </a:tc>
                <a:tc>
                  <a:txBody>
                    <a:bodyPr/>
                    <a:lstStyle/>
                    <a:p>
                      <a:r>
                        <a:rPr lang="en-US" sz="2800" b="1" dirty="0" smtClean="0"/>
                        <a:t>Patient compatibility</a:t>
                      </a:r>
                      <a:endParaRPr lang="en-US" sz="2800" b="1" dirty="0"/>
                    </a:p>
                  </a:txBody>
                  <a:tcPr/>
                </a:tc>
              </a:tr>
              <a:tr h="1096381">
                <a:tc>
                  <a:txBody>
                    <a:bodyPr/>
                    <a:lstStyle/>
                    <a:p>
                      <a:r>
                        <a:rPr lang="en-US" sz="2800" b="1" dirty="0" smtClean="0"/>
                        <a:t>3</a:t>
                      </a:r>
                      <a:endParaRPr lang="en-US" sz="2800" b="1" dirty="0"/>
                    </a:p>
                  </a:txBody>
                  <a:tcPr/>
                </a:tc>
                <a:tc>
                  <a:txBody>
                    <a:bodyPr/>
                    <a:lstStyle/>
                    <a:p>
                      <a:r>
                        <a:rPr lang="en-US" sz="2800" b="1" dirty="0" smtClean="0"/>
                        <a:t>Compactness &amp; portability</a:t>
                      </a:r>
                      <a:endParaRPr lang="en-US" sz="2800" b="1" dirty="0"/>
                    </a:p>
                  </a:txBody>
                  <a:tcPr/>
                </a:tc>
                <a:tc>
                  <a:txBody>
                    <a:bodyPr/>
                    <a:lstStyle/>
                    <a:p>
                      <a:r>
                        <a:rPr lang="en-US" sz="2800" b="1" dirty="0" smtClean="0"/>
                        <a:t>Sustained release tablets reduces frequency of dosing </a:t>
                      </a:r>
                      <a:endParaRPr lang="en-US" sz="2800" b="1" dirty="0"/>
                    </a:p>
                  </a:txBody>
                  <a:tcPr/>
                </a:tc>
              </a:tr>
              <a:tr h="1675949">
                <a:tc>
                  <a:txBody>
                    <a:bodyPr/>
                    <a:lstStyle/>
                    <a:p>
                      <a:r>
                        <a:rPr lang="en-US" sz="2800" b="1" dirty="0" smtClean="0"/>
                        <a:t>4</a:t>
                      </a:r>
                      <a:endParaRPr lang="en-US" sz="2800" b="1" dirty="0"/>
                    </a:p>
                  </a:txBody>
                  <a:tcPr/>
                </a:tc>
                <a:tc>
                  <a:txBody>
                    <a:bodyPr/>
                    <a:lstStyle/>
                    <a:p>
                      <a:r>
                        <a:rPr lang="en-US" sz="2800" b="1" dirty="0" smtClean="0"/>
                        <a:t>Taste  masking of bitter substances by coating</a:t>
                      </a:r>
                      <a:endParaRPr lang="en-US" sz="2800" b="1" dirty="0"/>
                    </a:p>
                  </a:txBody>
                  <a:tcPr/>
                </a:tc>
                <a:tc>
                  <a:txBody>
                    <a:bodyPr/>
                    <a:lstStyle/>
                    <a:p>
                      <a:r>
                        <a:rPr lang="en-US" sz="2800" b="1" dirty="0" smtClean="0"/>
                        <a:t>Confidant on adherence to prescription</a:t>
                      </a:r>
                    </a:p>
                    <a:p>
                      <a:endParaRPr lang="en-US" sz="2800" b="1" dirty="0"/>
                    </a:p>
                  </a:txBody>
                  <a:tcPr/>
                </a:tc>
              </a:tr>
            </a:tbl>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a:bodyPr>
          <a:lstStyle/>
          <a:p>
            <a:r>
              <a:rPr lang="en-US" sz="4000" b="1" dirty="0" smtClean="0"/>
              <a:t>Compressed Tablets (CT)</a:t>
            </a:r>
          </a:p>
        </p:txBody>
      </p:sp>
      <p:sp>
        <p:nvSpPr>
          <p:cNvPr id="8" name="Content Placeholder 7"/>
          <p:cNvSpPr>
            <a:spLocks noGrp="1"/>
          </p:cNvSpPr>
          <p:nvPr>
            <p:ph idx="1"/>
          </p:nvPr>
        </p:nvSpPr>
        <p:spPr>
          <a:xfrm>
            <a:off x="457200" y="1600201"/>
            <a:ext cx="8229600" cy="3505200"/>
          </a:xfrm>
        </p:spPr>
        <p:txBody>
          <a:bodyPr>
            <a:normAutofit/>
          </a:bodyPr>
          <a:lstStyle/>
          <a:p>
            <a:r>
              <a:rPr lang="en-US" sz="2800" b="1" dirty="0" smtClean="0"/>
              <a:t>Are formed by compression and contain no special coating.</a:t>
            </a:r>
          </a:p>
          <a:p>
            <a:endParaRPr lang="en-US" sz="2800" b="1" dirty="0" smtClean="0"/>
          </a:p>
          <a:p>
            <a:r>
              <a:rPr lang="en-US" sz="2800" b="1" dirty="0" smtClean="0"/>
              <a:t>They are made from powdered, crystalline or granular materials, alone or in combination with binders, </a:t>
            </a:r>
            <a:r>
              <a:rPr lang="en-US" sz="2800" b="1" dirty="0" err="1" smtClean="0"/>
              <a:t>disintegrants</a:t>
            </a:r>
            <a:r>
              <a:rPr lang="en-US" sz="2800" b="1" dirty="0" smtClean="0"/>
              <a:t>, controlled-release polymers, lubricants, diluents and, in many cases, colorants</a:t>
            </a:r>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Content Placeholder 8"/>
          <p:cNvGraphicFramePr>
            <a:graphicFrameLocks noGrp="1"/>
          </p:cNvGraphicFramePr>
          <p:nvPr>
            <p:ph idx="1"/>
          </p:nvPr>
        </p:nvGraphicFramePr>
        <p:xfrm>
          <a:off x="-1" y="1"/>
          <a:ext cx="9144002" cy="7113156"/>
        </p:xfrm>
        <a:graphic>
          <a:graphicData uri="http://schemas.openxmlformats.org/drawingml/2006/table">
            <a:tbl>
              <a:tblPr firstRow="1" bandRow="1">
                <a:tableStyleId>{5C22544A-7EE6-4342-B048-85BDC9FD1C3A}</a:tableStyleId>
              </a:tblPr>
              <a:tblGrid>
                <a:gridCol w="802106"/>
                <a:gridCol w="3850106"/>
                <a:gridCol w="4491790"/>
              </a:tblGrid>
              <a:tr h="1041978">
                <a:tc>
                  <a:txBody>
                    <a:bodyPr/>
                    <a:lstStyle/>
                    <a:p>
                      <a:pPr algn="ctr"/>
                      <a:r>
                        <a:rPr lang="en-US" sz="2400" b="1" dirty="0" err="1" smtClean="0"/>
                        <a:t>S.No</a:t>
                      </a:r>
                      <a:endParaRPr lang="en-US" sz="2400" b="1" dirty="0"/>
                    </a:p>
                  </a:txBody>
                  <a:tcPr anchor="ctr"/>
                </a:tc>
                <a:tc>
                  <a:txBody>
                    <a:bodyPr/>
                    <a:lstStyle/>
                    <a:p>
                      <a:pPr algn="ctr"/>
                      <a:r>
                        <a:rPr lang="en-US" sz="3200" b="1" dirty="0" smtClean="0"/>
                        <a:t>Sugar coating</a:t>
                      </a:r>
                      <a:endParaRPr lang="en-US" sz="3200" b="1" dirty="0"/>
                    </a:p>
                  </a:txBody>
                  <a:tcPr anchor="ctr"/>
                </a:tc>
                <a:tc>
                  <a:txBody>
                    <a:bodyPr/>
                    <a:lstStyle/>
                    <a:p>
                      <a:pPr algn="ctr"/>
                      <a:r>
                        <a:rPr lang="en-US" sz="3200" b="1" dirty="0" smtClean="0"/>
                        <a:t>Film coating</a:t>
                      </a:r>
                      <a:endParaRPr lang="en-US" sz="3200" b="1" dirty="0"/>
                    </a:p>
                  </a:txBody>
                  <a:tcPr anchor="ctr"/>
                </a:tc>
              </a:tr>
              <a:tr h="1457578">
                <a:tc>
                  <a:txBody>
                    <a:bodyPr/>
                    <a:lstStyle/>
                    <a:p>
                      <a:pPr algn="ctr"/>
                      <a:r>
                        <a:rPr lang="en-US" sz="2400" b="1" dirty="0" smtClean="0"/>
                        <a:t>1</a:t>
                      </a:r>
                      <a:endParaRPr lang="en-US" sz="2400" b="1" dirty="0"/>
                    </a:p>
                  </a:txBody>
                  <a:tcPr/>
                </a:tc>
                <a:tc>
                  <a:txBody>
                    <a:bodyPr/>
                    <a:lstStyle/>
                    <a:p>
                      <a:r>
                        <a:rPr lang="en-US" sz="2400" b="1" dirty="0" smtClean="0"/>
                        <a:t>Compressed tablets containing a sugar coating</a:t>
                      </a:r>
                      <a:endParaRPr lang="en-US" sz="2400" dirty="0"/>
                    </a:p>
                  </a:txBody>
                  <a:tcPr/>
                </a:tc>
                <a:tc>
                  <a:txBody>
                    <a:bodyPr/>
                    <a:lstStyle/>
                    <a:p>
                      <a:r>
                        <a:rPr lang="en-US" sz="2400" b="1" dirty="0" smtClean="0"/>
                        <a:t>Compressed tablets which are covered with a thin layer or film of a water-soluble polymer material</a:t>
                      </a:r>
                      <a:endParaRPr lang="en-US" sz="2400" dirty="0"/>
                    </a:p>
                  </a:txBody>
                  <a:tcPr/>
                </a:tc>
              </a:tr>
              <a:tr h="1858887">
                <a:tc>
                  <a:txBody>
                    <a:bodyPr/>
                    <a:lstStyle/>
                    <a:p>
                      <a:pPr algn="ctr"/>
                      <a:r>
                        <a:rPr lang="en-US" sz="2400" b="1" dirty="0" smtClean="0"/>
                        <a:t>2</a:t>
                      </a:r>
                      <a:endParaRPr lang="en-US" sz="2400" b="1"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b="1" dirty="0" smtClean="0"/>
                        <a:t>Different layers of coating are done</a:t>
                      </a:r>
                      <a:r>
                        <a:rPr lang="en-US" sz="2400" b="1" baseline="0" dirty="0" smtClean="0"/>
                        <a:t> </a:t>
                      </a:r>
                      <a:r>
                        <a:rPr lang="en-US" sz="2400" b="1" dirty="0" smtClean="0"/>
                        <a:t>(Sealant coating, sub coating, sugar coating)</a:t>
                      </a:r>
                      <a:endParaRPr lang="en-US" sz="2400" dirty="0" smtClean="0"/>
                    </a:p>
                    <a:p>
                      <a:endParaRPr lang="en-US" sz="2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b="1" dirty="0" smtClean="0"/>
                        <a:t>Single layer coating</a:t>
                      </a:r>
                    </a:p>
                    <a:p>
                      <a:pPr marL="0" marR="0" indent="0" algn="l" defTabSz="914400" rtl="0" eaLnBrk="1" fontAlgn="auto" latinLnBrk="0" hangingPunct="1">
                        <a:lnSpc>
                          <a:spcPct val="100000"/>
                        </a:lnSpc>
                        <a:spcBef>
                          <a:spcPts val="0"/>
                        </a:spcBef>
                        <a:spcAft>
                          <a:spcPts val="0"/>
                        </a:spcAft>
                        <a:buClrTx/>
                        <a:buSzTx/>
                        <a:buFontTx/>
                        <a:buNone/>
                        <a:tabLst/>
                        <a:defRPr/>
                      </a:pPr>
                      <a:r>
                        <a:rPr lang="en-US" sz="2400" b="1" dirty="0" smtClean="0"/>
                        <a:t>(Polymeric substance with film-forming properties are</a:t>
                      </a:r>
                      <a:r>
                        <a:rPr lang="en-US" sz="2400" b="1" baseline="0" dirty="0" smtClean="0"/>
                        <a:t> </a:t>
                      </a:r>
                      <a:r>
                        <a:rPr lang="en-US" sz="2400" b="1" dirty="0" smtClean="0"/>
                        <a:t> used, reduces</a:t>
                      </a:r>
                      <a:r>
                        <a:rPr lang="en-US" sz="2400" b="1" baseline="0" dirty="0" smtClean="0"/>
                        <a:t> </a:t>
                      </a:r>
                      <a:r>
                        <a:rPr lang="en-US" sz="2400" b="1" dirty="0" smtClean="0"/>
                        <a:t>time period required for the coating operation.)</a:t>
                      </a:r>
                    </a:p>
                  </a:txBody>
                  <a:tcPr/>
                </a:tc>
              </a:tr>
              <a:tr h="1457578">
                <a:tc>
                  <a:txBody>
                    <a:bodyPr/>
                    <a:lstStyle/>
                    <a:p>
                      <a:pPr algn="ctr"/>
                      <a:r>
                        <a:rPr lang="en-US" sz="2400" b="1" dirty="0" smtClean="0"/>
                        <a:t>3</a:t>
                      </a:r>
                      <a:endParaRPr lang="en-US" sz="2400" b="1"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b="1" dirty="0" smtClean="0"/>
                        <a:t>Protects materials sensitive to oxidation,</a:t>
                      </a:r>
                      <a:r>
                        <a:rPr lang="en-US" sz="2400" b="1" baseline="0" dirty="0" smtClean="0"/>
                        <a:t> moisture and odor.</a:t>
                      </a:r>
                      <a:endParaRPr lang="en-US" sz="2400" dirty="0" smtClean="0"/>
                    </a:p>
                    <a:p>
                      <a:endParaRPr lang="en-US" sz="2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b="1" dirty="0" smtClean="0"/>
                        <a:t>Beneficial in covering up drug substances possessing objectionable tastes or odors, </a:t>
                      </a:r>
                      <a:endParaRPr lang="en-US" sz="2400" dirty="0" smtClean="0"/>
                    </a:p>
                    <a:p>
                      <a:endParaRPr lang="en-US" sz="2400" dirty="0"/>
                    </a:p>
                  </a:txBody>
                  <a:tcPr/>
                </a:tc>
              </a:tr>
              <a:tr h="1041978">
                <a:tc>
                  <a:txBody>
                    <a:bodyPr/>
                    <a:lstStyle/>
                    <a:p>
                      <a:pPr algn="ctr"/>
                      <a:r>
                        <a:rPr lang="en-US" sz="2400" b="1" dirty="0" smtClean="0"/>
                        <a:t>4</a:t>
                      </a:r>
                      <a:endParaRPr lang="en-US" sz="2400" b="1" dirty="0"/>
                    </a:p>
                  </a:txBody>
                  <a:tcPr/>
                </a:tc>
                <a:tc>
                  <a:txBody>
                    <a:bodyPr/>
                    <a:lstStyle/>
                    <a:p>
                      <a:r>
                        <a:rPr lang="en-US" sz="2400" b="1" smtClean="0"/>
                        <a:t>Colored coating</a:t>
                      </a:r>
                      <a:r>
                        <a:rPr lang="en-US" sz="2400" b="1" baseline="0" smtClean="0"/>
                        <a:t> </a:t>
                      </a:r>
                      <a:endParaRPr lang="en-US" sz="2400" b="1" dirty="0"/>
                    </a:p>
                  </a:txBody>
                  <a:tcPr/>
                </a:tc>
                <a:tc>
                  <a:txBody>
                    <a:bodyPr/>
                    <a:lstStyle/>
                    <a:p>
                      <a:r>
                        <a:rPr lang="en-US" sz="2400" b="1" dirty="0" smtClean="0"/>
                        <a:t>Usually</a:t>
                      </a:r>
                      <a:r>
                        <a:rPr lang="en-US" sz="2400" b="1" baseline="0" dirty="0" smtClean="0"/>
                        <a:t> transparent</a:t>
                      </a:r>
                      <a:endParaRPr lang="en-US" sz="2400" b="1" dirty="0"/>
                    </a:p>
                  </a:txBody>
                  <a:tcPr/>
                </a:tc>
              </a:tr>
            </a:tbl>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838200"/>
          </a:xfrm>
        </p:spPr>
        <p:txBody>
          <a:bodyPr>
            <a:normAutofit/>
          </a:bodyPr>
          <a:lstStyle/>
          <a:p>
            <a:r>
              <a:rPr lang="en-US" sz="3600" b="1" dirty="0" smtClean="0"/>
              <a:t>Enteric coated tablets</a:t>
            </a:r>
            <a:endParaRPr lang="en-US" sz="3600" b="1" dirty="0"/>
          </a:p>
        </p:txBody>
      </p:sp>
      <p:graphicFrame>
        <p:nvGraphicFramePr>
          <p:cNvPr id="4" name="Content Placeholder 3"/>
          <p:cNvGraphicFramePr>
            <a:graphicFrameLocks noGrp="1"/>
          </p:cNvGraphicFramePr>
          <p:nvPr>
            <p:ph idx="1"/>
          </p:nvPr>
        </p:nvGraphicFramePr>
        <p:xfrm>
          <a:off x="228600" y="838200"/>
          <a:ext cx="8915400" cy="5715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762000"/>
          </a:xfrm>
        </p:spPr>
        <p:txBody>
          <a:bodyPr>
            <a:normAutofit/>
          </a:bodyPr>
          <a:lstStyle/>
          <a:p>
            <a:r>
              <a:rPr lang="en-US" sz="3600" b="1" dirty="0" smtClean="0"/>
              <a:t>Types </a:t>
            </a:r>
            <a:endParaRPr lang="en-US" sz="3600" b="1" dirty="0"/>
          </a:p>
        </p:txBody>
      </p:sp>
      <p:sp>
        <p:nvSpPr>
          <p:cNvPr id="3" name="Content Placeholder 2"/>
          <p:cNvSpPr>
            <a:spLocks noGrp="1"/>
          </p:cNvSpPr>
          <p:nvPr>
            <p:ph idx="1"/>
          </p:nvPr>
        </p:nvSpPr>
        <p:spPr>
          <a:xfrm>
            <a:off x="152400" y="1295400"/>
            <a:ext cx="8991600" cy="4343400"/>
          </a:xfrm>
        </p:spPr>
        <p:txBody>
          <a:bodyPr>
            <a:normAutofit fontScale="85000" lnSpcReduction="20000"/>
          </a:bodyPr>
          <a:lstStyle/>
          <a:p>
            <a:pPr>
              <a:lnSpc>
                <a:spcPct val="120000"/>
              </a:lnSpc>
            </a:pPr>
            <a:r>
              <a:rPr lang="en-US" sz="3300" b="1" dirty="0" smtClean="0"/>
              <a:t>Multiple Compressed Tablets (MCT) -These are compressed tablets made by more than one compression cycle.</a:t>
            </a:r>
          </a:p>
          <a:p>
            <a:pPr>
              <a:lnSpc>
                <a:spcPct val="120000"/>
              </a:lnSpc>
              <a:buNone/>
            </a:pPr>
            <a:r>
              <a:rPr lang="en-US" sz="3300" b="1" dirty="0" smtClean="0"/>
              <a:t>Multilayered tablets- Such tablets are prepared by compressing additional tablet granulation on a previously compressed granulation. The operation may be repeated to produce multilayered tablets of two or three layers. Special tablet presses are required to make layered tablets</a:t>
            </a:r>
          </a:p>
          <a:p>
            <a:endParaRPr lang="en-US" sz="2800" b="1"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38400" y="0"/>
            <a:ext cx="4572000" cy="762000"/>
          </a:xfrm>
        </p:spPr>
        <p:txBody>
          <a:bodyPr>
            <a:normAutofit/>
          </a:bodyPr>
          <a:lstStyle/>
          <a:p>
            <a:r>
              <a:rPr lang="en-US" sz="3600" b="1" dirty="0" smtClean="0"/>
              <a:t>Press coated tablets</a:t>
            </a:r>
            <a:endParaRPr lang="en-US" sz="3600" b="1" dirty="0"/>
          </a:p>
        </p:txBody>
      </p:sp>
      <p:sp>
        <p:nvSpPr>
          <p:cNvPr id="3" name="Content Placeholder 2"/>
          <p:cNvSpPr>
            <a:spLocks noGrp="1"/>
          </p:cNvSpPr>
          <p:nvPr>
            <p:ph idx="1"/>
          </p:nvPr>
        </p:nvSpPr>
        <p:spPr>
          <a:xfrm>
            <a:off x="-152400" y="685800"/>
            <a:ext cx="9448800" cy="5943600"/>
          </a:xfrm>
        </p:spPr>
        <p:txBody>
          <a:bodyPr>
            <a:noAutofit/>
          </a:bodyPr>
          <a:lstStyle/>
          <a:p>
            <a:pPr>
              <a:lnSpc>
                <a:spcPct val="120000"/>
              </a:lnSpc>
            </a:pPr>
            <a:r>
              <a:rPr lang="en-US" sz="2800" b="1" dirty="0" smtClean="0"/>
              <a:t>Dry-coated, are prepared by feeding previously compressed tablets into a special </a:t>
            </a:r>
            <a:r>
              <a:rPr lang="en-US" sz="2800" b="1" dirty="0" err="1" smtClean="0"/>
              <a:t>tableting</a:t>
            </a:r>
            <a:r>
              <a:rPr lang="en-US" sz="2800" b="1" dirty="0" smtClean="0"/>
              <a:t> machine and compressing another granulation layer around the preformed tablets . They have all the advantages of compressed tablets, </a:t>
            </a:r>
            <a:r>
              <a:rPr lang="en-US" sz="2800" b="1" dirty="0" err="1" smtClean="0"/>
              <a:t>i.e</a:t>
            </a:r>
            <a:r>
              <a:rPr lang="en-US" sz="2800" b="1" dirty="0" smtClean="0"/>
              <a:t>, monogramming, speed of disintegration, etc, while retaining the attributes of sugar-coated tablets in masking the taste of the drug substance in the core tablets...</a:t>
            </a:r>
            <a:r>
              <a:rPr lang="en-US" sz="2800" dirty="0" smtClean="0"/>
              <a:t> </a:t>
            </a:r>
          </a:p>
          <a:p>
            <a:pPr>
              <a:lnSpc>
                <a:spcPct val="120000"/>
              </a:lnSpc>
            </a:pPr>
            <a:r>
              <a:rPr lang="en-US" sz="2800" b="1" dirty="0" smtClean="0"/>
              <a:t>Press-coated tablets also can be used to separate incompatible drug substances In addition, they can provide a means to give an enteric coating to the core tablets. Both types of multiple-compressed tablets have been used widely in the design of prolonged-action dosage forms.</a:t>
            </a:r>
          </a:p>
          <a:p>
            <a:pPr>
              <a:lnSpc>
                <a:spcPct val="120000"/>
              </a:lnSpc>
            </a:pPr>
            <a:endParaRPr lang="en-US" sz="2800" b="1" dirty="0" smtClean="0"/>
          </a:p>
          <a:p>
            <a:endParaRPr lang="en-US" sz="2800" b="1"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762000"/>
          </a:xfrm>
        </p:spPr>
        <p:txBody>
          <a:bodyPr>
            <a:normAutofit/>
          </a:bodyPr>
          <a:lstStyle/>
          <a:p>
            <a:r>
              <a:rPr lang="en-US" sz="3600" b="1" dirty="0" smtClean="0"/>
              <a:t>Modified release tablets</a:t>
            </a:r>
            <a:endParaRPr lang="en-US" sz="3600" b="1" dirty="0"/>
          </a:p>
        </p:txBody>
      </p:sp>
      <p:sp>
        <p:nvSpPr>
          <p:cNvPr id="3" name="Content Placeholder 2"/>
          <p:cNvSpPr>
            <a:spLocks noGrp="1"/>
          </p:cNvSpPr>
          <p:nvPr>
            <p:ph idx="1"/>
          </p:nvPr>
        </p:nvSpPr>
        <p:spPr>
          <a:xfrm>
            <a:off x="0" y="914400"/>
            <a:ext cx="9372600" cy="5486400"/>
          </a:xfrm>
        </p:spPr>
        <p:txBody>
          <a:bodyPr>
            <a:normAutofit lnSpcReduction="10000"/>
          </a:bodyPr>
          <a:lstStyle/>
          <a:p>
            <a:r>
              <a:rPr lang="en-US" sz="2800" b="1" dirty="0" smtClean="0"/>
              <a:t>Compressed tablets can be formulated to release the drug slowly over a prolonged period of time. Hence, referred to as Prolonged-Release or Sustained-Release dosage forms as well. These tablets (capsule versions) categorized into three types: </a:t>
            </a:r>
          </a:p>
          <a:p>
            <a:pPr>
              <a:lnSpc>
                <a:spcPct val="120000"/>
              </a:lnSpc>
            </a:pPr>
            <a:r>
              <a:rPr lang="en-US" sz="3000" b="1" dirty="0" smtClean="0"/>
              <a:t>(1) those which respond to some physiological condition to release the drug, such as enteric coatings;</a:t>
            </a:r>
          </a:p>
          <a:p>
            <a:pPr>
              <a:lnSpc>
                <a:spcPct val="120000"/>
              </a:lnSpc>
            </a:pPr>
            <a:r>
              <a:rPr lang="en-US" sz="3000" b="1" dirty="0" smtClean="0"/>
              <a:t> (2) those that release the drug in a relatively steady, controlled manner and </a:t>
            </a:r>
          </a:p>
          <a:p>
            <a:pPr>
              <a:lnSpc>
                <a:spcPct val="120000"/>
              </a:lnSpc>
            </a:pPr>
            <a:r>
              <a:rPr lang="en-US" sz="3000" b="1" dirty="0" smtClean="0"/>
              <a:t>(3) those that combine combinations of mechanisms to release “pulses” of drug, such as repeat-action tablets</a:t>
            </a:r>
          </a:p>
          <a:p>
            <a:pPr>
              <a:lnSpc>
                <a:spcPct val="120000"/>
              </a:lnSpc>
            </a:pPr>
            <a:endParaRPr lang="en-US" dirty="0" smtClean="0"/>
          </a:p>
          <a:p>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131</TotalTime>
  <Words>1077</Words>
  <Application>Microsoft Office PowerPoint</Application>
  <PresentationFormat>On-screen Show (4:3)</PresentationFormat>
  <Paragraphs>89</Paragraphs>
  <Slides>18</Slides>
  <Notes>1</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 Theme</vt:lpstr>
      <vt:lpstr>Tablets </vt:lpstr>
      <vt:lpstr>Tablets </vt:lpstr>
      <vt:lpstr>Slide 3</vt:lpstr>
      <vt:lpstr>Compressed Tablets (CT)</vt:lpstr>
      <vt:lpstr>Slide 5</vt:lpstr>
      <vt:lpstr>Enteric coated tablets</vt:lpstr>
      <vt:lpstr>Types </vt:lpstr>
      <vt:lpstr>Press coated tablets</vt:lpstr>
      <vt:lpstr>Modified release tablets</vt:lpstr>
      <vt:lpstr>Solution tablets</vt:lpstr>
      <vt:lpstr>Solution tablets</vt:lpstr>
      <vt:lpstr> Buccal tablets: </vt:lpstr>
      <vt:lpstr>Buccal tablets</vt:lpstr>
      <vt:lpstr> Sublingual tablets </vt:lpstr>
      <vt:lpstr>Molded tablets</vt:lpstr>
      <vt:lpstr>Dispensing Tablets</vt:lpstr>
      <vt:lpstr>Hypodermic Tablets</vt:lpstr>
      <vt:lpstr>Compressed tablets</vt:lpstr>
    </vt:vector>
  </TitlesOfParts>
  <Company>HP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Tablets </dc:title>
  <dc:creator>IT</dc:creator>
  <cp:lastModifiedBy>IT</cp:lastModifiedBy>
  <cp:revision>24</cp:revision>
  <dcterms:created xsi:type="dcterms:W3CDTF">2012-12-14T21:04:50Z</dcterms:created>
  <dcterms:modified xsi:type="dcterms:W3CDTF">2014-06-15T04:18:08Z</dcterms:modified>
</cp:coreProperties>
</file>